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  <p:sldMasterId id="2147483706" r:id="rId2"/>
  </p:sldMasterIdLst>
  <p:sldIdLst>
    <p:sldId id="281" r:id="rId3"/>
    <p:sldId id="282" r:id="rId4"/>
    <p:sldId id="283" r:id="rId5"/>
    <p:sldId id="256" r:id="rId6"/>
    <p:sldId id="257" r:id="rId7"/>
    <p:sldId id="259" r:id="rId8"/>
    <p:sldId id="258" r:id="rId9"/>
    <p:sldId id="262" r:id="rId10"/>
    <p:sldId id="260" r:id="rId11"/>
    <p:sldId id="263" r:id="rId12"/>
    <p:sldId id="266" r:id="rId13"/>
    <p:sldId id="265" r:id="rId14"/>
    <p:sldId id="269" r:id="rId15"/>
    <p:sldId id="267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7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D2E5"/>
    <a:srgbClr val="F7EFF6"/>
    <a:srgbClr val="DCB8D6"/>
    <a:srgbClr val="B78BA9"/>
    <a:srgbClr val="C694C4"/>
    <a:srgbClr val="AE66AB"/>
    <a:srgbClr val="A66E95"/>
    <a:srgbClr val="FB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955" autoAdjust="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721C2-74D0-31A2-9328-DCDB6C290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78B658-1EF1-5F4D-7835-4B9F6403A0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9D15AB-426E-FD8B-11E5-476BFE88B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741-B347-4E61-BFF1-A9B77E50F286}" type="datetimeFigureOut">
              <a:rPr lang="es-ES" smtClean="0"/>
              <a:t>20/10/2022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35B946-112E-2512-C377-2A49E30F8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5BA5C6-E004-DB5A-C9BB-8B5E522A2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F8D3-8102-4926-A7C6-84570FDCA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035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2CC69A-558C-9D09-8D57-DBC66D3CD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2672E5-4188-6284-8A7A-89F41D6B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DEF4FF-C97F-21A1-80B9-DC66B2500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741-B347-4E61-BFF1-A9B77E50F286}" type="datetimeFigureOut">
              <a:rPr lang="es-ES" smtClean="0"/>
              <a:t>20/10/2022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80251A-9D85-0CC2-DE6F-007E1716B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AAF3BD-1E9B-C079-9A35-734667F4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F8D3-8102-4926-A7C6-84570FDCA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19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DABA04-3A64-67B5-1C85-49554349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63F35C-8FA6-906C-44A4-C8666DFF0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5E1B3C-8354-F1DC-EF4F-79653AFCA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741-B347-4E61-BFF1-A9B77E50F286}" type="datetimeFigureOut">
              <a:rPr lang="es-ES" smtClean="0"/>
              <a:t>20/10/2022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0F86BD-E151-5B7D-38F5-59EBFF097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7FAF77-33D3-0C56-CB47-EB8280252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F8D3-8102-4926-A7C6-84570FDCA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1124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46B952-54B6-92F0-A889-C1BFD23C6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2020B7-5094-0A65-108A-44981420CA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2A2843-7DD6-0909-0C0A-CC3DA7394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B89752-A024-7100-ECDC-7B7C59ED0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741-B347-4E61-BFF1-A9B77E50F286}" type="datetimeFigureOut">
              <a:rPr lang="es-ES" smtClean="0"/>
              <a:t>20/10/2022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809D14-C4A2-7B4C-9361-3FDDD5D42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19A6E9-2ED8-C80C-0D7A-0CA04539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F8D3-8102-4926-A7C6-84570FDCA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4841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D497A-1E72-89CC-7A7A-9E2A9D5A8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E66DF9-786F-7B91-EDEC-01E1970E9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18B3B0-F78D-09F1-FED4-B59751129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0471B5A-6139-DF2D-2A1A-204DC98A14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272AC1-74F1-3196-66EA-8A974F347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79157D-4F25-6D3D-4230-69F7CCF5F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741-B347-4E61-BFF1-A9B77E50F286}" type="datetimeFigureOut">
              <a:rPr lang="es-ES" smtClean="0"/>
              <a:t>20/10/2022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30D0705-5863-ED94-E884-5079FF727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26F868C-3A7A-FDBB-6EDB-4B17E804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F8D3-8102-4926-A7C6-84570FDCA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782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B4067-DA36-B93E-F08F-F3448AF81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869F501-36C8-F4A4-5234-6EA67A72A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741-B347-4E61-BFF1-A9B77E50F286}" type="datetimeFigureOut">
              <a:rPr lang="es-ES" smtClean="0"/>
              <a:t>20/10/2022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5FB90FB-9E3D-6C9D-026F-E75EB3BB9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87B515-F39D-9ABE-7697-3420FA96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F8D3-8102-4926-A7C6-84570FDCA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573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90EFF10-E00C-2583-A187-59EA7EC88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741-B347-4E61-BFF1-A9B77E50F286}" type="datetimeFigureOut">
              <a:rPr lang="es-ES" smtClean="0"/>
              <a:t>20/10/2022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C7D3CA5-A014-BBF1-22EF-29D7270ED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82DAC7-ECE8-6AC8-0FFA-33504F7E7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F8D3-8102-4926-A7C6-84570FDCA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087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4C6FE4-9475-0AB7-AF73-339902297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0D5A9E-0C2C-BFFA-6262-A56556A80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6CE4F5-27E0-09BA-1703-F62145CF7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36BE2C-1EE0-5784-66ED-23EF6094C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741-B347-4E61-BFF1-A9B77E50F286}" type="datetimeFigureOut">
              <a:rPr lang="es-ES" smtClean="0"/>
              <a:t>20/10/2022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DDD220-2075-D243-2C27-D77A3F723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668257-5351-69C1-ECD6-58F88159E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F8D3-8102-4926-A7C6-84570FDCA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726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624FED-3A33-AC75-5C07-DDAEDB79D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CF0EE8F-2C5F-DA3F-BD71-FA376BE8BE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AB8026-96F0-6AD9-707F-A939D06CA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F4D753-DED3-2F58-80B0-6E890C8A3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741-B347-4E61-BFF1-A9B77E50F286}" type="datetimeFigureOut">
              <a:rPr lang="es-ES" smtClean="0"/>
              <a:t>20/10/2022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AF3529-5306-42FF-EFD6-487E0B3ED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A6C58F-0042-226C-FFF6-19093D9CF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F8D3-8102-4926-A7C6-84570FDCA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659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89222F-4594-5863-AE89-42A4D9C3A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210EC3-24CB-97C4-C2C1-F0C642F8D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4889C4-97C4-538E-42F7-827182E61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741-B347-4E61-BFF1-A9B77E50F286}" type="datetimeFigureOut">
              <a:rPr lang="es-ES" smtClean="0"/>
              <a:t>20/10/2022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338A81-65A3-1606-DF4E-AD7871B23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0B8BB8-5C87-6859-1D4C-B48E64453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F8D3-8102-4926-A7C6-84570FDCA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387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EB0A6C7-EE95-64F0-28CF-BB5A21E595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81865A-E0DB-0F2A-B7BB-79D191147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49D246-AAB5-B660-D174-ADC857405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741-B347-4E61-BFF1-A9B77E50F286}" type="datetimeFigureOut">
              <a:rPr lang="es-ES" smtClean="0"/>
              <a:t>20/10/2022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5A6BCE-FE8F-5761-5BDC-4A0D27F35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003767-357A-82D5-443C-D0CC44AD2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F8D3-8102-4926-A7C6-84570FDCA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48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E9D2E5"/>
            </a:gs>
            <a:gs pos="60000">
              <a:srgbClr val="C694C4"/>
            </a:gs>
            <a:gs pos="32000">
              <a:srgbClr val="DCB8D6"/>
            </a:gs>
            <a:gs pos="87000">
              <a:srgbClr val="DCB8D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BA0CCB2-FFF4-50FB-2E17-4EDBB1AF471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746996" y="6098566"/>
            <a:ext cx="698007" cy="6980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000">
              <a:srgbClr val="E9D2E5"/>
            </a:gs>
            <a:gs pos="60000">
              <a:srgbClr val="C694C4"/>
            </a:gs>
            <a:gs pos="32000">
              <a:srgbClr val="DCB8D6"/>
            </a:gs>
            <a:gs pos="87000">
              <a:srgbClr val="DCB8D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C356B72-827F-4627-285F-00F90F86B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417A13-30AD-2A61-5CAB-52CE206D6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512D45-D9A8-ABBE-5579-17420189E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0D741-B347-4E61-BFF1-A9B77E50F286}" type="datetimeFigureOut">
              <a:rPr lang="es-ES" smtClean="0"/>
              <a:t>20/10/2022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613946-7F5A-6B00-F9B6-123DAAB8EF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9A126C-D215-602E-8960-D997035C0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BF8D3-8102-4926-A7C6-84570FDCA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281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7E1V5mqlJU&amp;ab_channel=elDiarioe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BzL51y911k&amp;ab_channel=MEDIAPR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hBaIhlmM3ow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59F690-A9F3-49BF-9EFB-FF4BA1D7A7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Racismo y redes sociales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3C7A95-287D-46DF-9425-CBAC5E8257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¿Cómo fomentar la igualdad en las redes sociales?</a:t>
            </a:r>
          </a:p>
        </p:txBody>
      </p:sp>
    </p:spTree>
    <p:extLst>
      <p:ext uri="{BB962C8B-B14F-4D97-AF65-F5344CB8AC3E}">
        <p14:creationId xmlns:p14="http://schemas.microsoft.com/office/powerpoint/2010/main" val="346886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F01B23-B176-40AE-AA40-063200BE2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473598"/>
            <a:ext cx="7729728" cy="1188720"/>
          </a:xfrm>
        </p:spPr>
        <p:txBody>
          <a:bodyPr/>
          <a:lstStyle/>
          <a:p>
            <a:r>
              <a:rPr lang="es-ES" b="1" dirty="0"/>
              <a:t>CLASE</a:t>
            </a:r>
            <a:br>
              <a:rPr lang="es-ES" dirty="0"/>
            </a:br>
            <a:r>
              <a:rPr lang="es-ES" dirty="0"/>
              <a:t>Pobreza - riqueza</a:t>
            </a:r>
          </a:p>
        </p:txBody>
      </p:sp>
      <p:pic>
        <p:nvPicPr>
          <p:cNvPr id="1026" name="Picture 2" descr="Kanye West pledges to perform in Maga hat, and reaffirms presidential  ambitions | Kanye West | The Guardian">
            <a:extLst>
              <a:ext uri="{FF2B5EF4-FFF2-40B4-BE49-F238E27FC236}">
                <a16:creationId xmlns:a16="http://schemas.microsoft.com/office/drawing/2014/main" id="{C0767DAF-1DCB-430F-8108-F4984C5AA8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73" y="1847275"/>
            <a:ext cx="3611546" cy="361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itlyn Jenner anuncia que se postulará a gobernadora de California |  Listín Diario">
            <a:extLst>
              <a:ext uri="{FF2B5EF4-FFF2-40B4-BE49-F238E27FC236}">
                <a16:creationId xmlns:a16="http://schemas.microsoft.com/office/drawing/2014/main" id="{7D574EAC-FB28-4C10-8DCB-D5925CCA4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84" y="1797579"/>
            <a:ext cx="3724668" cy="243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sí es el piso de Los Javis en Malasaña">
            <a:extLst>
              <a:ext uri="{FF2B5EF4-FFF2-40B4-BE49-F238E27FC236}">
                <a16:creationId xmlns:a16="http://schemas.microsoft.com/office/drawing/2014/main" id="{B50C3F71-F042-4D1A-9508-BBA45CCA3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318" y="1847275"/>
            <a:ext cx="3724667" cy="37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l Colegio de Arquitectos de Madrid da 15 días a Monasterio para que se  defienda de las acusaciones de intrusismo | Público">
            <a:extLst>
              <a:ext uri="{FF2B5EF4-FFF2-40B4-BE49-F238E27FC236}">
                <a16:creationId xmlns:a16="http://schemas.microsoft.com/office/drawing/2014/main" id="{6EA074B7-A312-4901-BEAB-F64D35093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217" y="4399729"/>
            <a:ext cx="3754602" cy="250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76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AF54D9-A840-4C59-9E38-46A3BB3D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17017"/>
            <a:ext cx="7729728" cy="1188720"/>
          </a:xfrm>
        </p:spPr>
        <p:txBody>
          <a:bodyPr/>
          <a:lstStyle/>
          <a:p>
            <a:r>
              <a:rPr lang="es-ES" b="1" dirty="0"/>
              <a:t>Seguir los roles de género o desafiarlos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D5A4F6-19DA-4A05-B170-A7F1BCF3E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447" y="2756149"/>
            <a:ext cx="4207371" cy="3101983"/>
          </a:xfrm>
        </p:spPr>
        <p:txBody>
          <a:bodyPr>
            <a:normAutofit lnSpcReduction="10000"/>
          </a:bodyPr>
          <a:lstStyle/>
          <a:p>
            <a:r>
              <a:rPr lang="es-ES" sz="2000" dirty="0"/>
              <a:t>El alcance del debate sobre los roles de género ha llegado a todos los aspectos posibles: olores, colores, tareas del hogar, higiene, la forma de las prendas de ropa…</a:t>
            </a:r>
          </a:p>
          <a:p>
            <a:r>
              <a:rPr lang="es-ES" sz="2000" dirty="0"/>
              <a:t>Idea de </a:t>
            </a:r>
            <a:r>
              <a:rPr lang="es-ES" sz="2000" b="1" dirty="0" err="1"/>
              <a:t>metrosexualidad</a:t>
            </a:r>
            <a:r>
              <a:rPr lang="es-ES" sz="2000" dirty="0"/>
              <a:t>. Concepto de </a:t>
            </a:r>
            <a:r>
              <a:rPr lang="es-ES" sz="2000" b="1" dirty="0"/>
              <a:t>androginia</a:t>
            </a:r>
            <a:r>
              <a:rPr lang="es-ES" sz="2000" dirty="0"/>
              <a:t>. Si nos alejamos de nuestro rol o de las ideas asociadas a nuestro género obtendremos reacciones siempre.</a:t>
            </a:r>
          </a:p>
        </p:txBody>
      </p:sp>
      <p:pic>
        <p:nvPicPr>
          <p:cNvPr id="2050" name="Picture 2" descr="Todo lo que necesitas saber sobre Aless Gibaja">
            <a:extLst>
              <a:ext uri="{FF2B5EF4-FFF2-40B4-BE49-F238E27FC236}">
                <a16:creationId xmlns:a16="http://schemas.microsoft.com/office/drawing/2014/main" id="{7CB57B2F-021F-4B1B-915D-157223AC3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733" y="1897192"/>
            <a:ext cx="2766895" cy="381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aldas, accesorios y uñas pintadas: Así, Bad Bunny desafía la fragilidad  masculina | Urbano | Telehit">
            <a:extLst>
              <a:ext uri="{FF2B5EF4-FFF2-40B4-BE49-F238E27FC236}">
                <a16:creationId xmlns:a16="http://schemas.microsoft.com/office/drawing/2014/main" id="{61DB5975-6BC4-44D9-9D01-7AD1BB764D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3" t="10259" r="9367" b="2789"/>
          <a:stretch/>
        </p:blipFill>
        <p:spPr bwMode="auto">
          <a:xfrm>
            <a:off x="8097206" y="2465108"/>
            <a:ext cx="3925013" cy="324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91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6FB7A-024B-4BAF-BB53-8491A474C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GÉNERO</a:t>
            </a:r>
            <a:br>
              <a:rPr lang="es-ES" dirty="0"/>
            </a:br>
            <a:r>
              <a:rPr lang="es-ES" dirty="0"/>
              <a:t>HOMBRE - </a:t>
            </a:r>
            <a:r>
              <a:rPr lang="es-ES" dirty="0" err="1"/>
              <a:t>MUJEr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FD0704-6520-4DE9-8ACC-1829B6616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dirty="0"/>
              <a:t>NORMALIZACIÓN DE LA VIOLENCIA DE GÉNERO</a:t>
            </a:r>
          </a:p>
          <a:p>
            <a:pPr algn="ctr"/>
            <a:r>
              <a:rPr lang="es-ES" sz="2400" dirty="0"/>
              <a:t>EXISTENCIA DE LA BRECHA SALARIAL</a:t>
            </a:r>
          </a:p>
          <a:p>
            <a:pPr algn="ctr"/>
            <a:r>
              <a:rPr lang="es-ES" sz="2400" dirty="0"/>
              <a:t>IMPUESTO ROSA / PRODUCTOS DE 1ª NECESIDAD</a:t>
            </a:r>
          </a:p>
          <a:p>
            <a:pPr algn="ctr"/>
            <a:r>
              <a:rPr lang="es-ES" sz="2400" dirty="0"/>
              <a:t>MATERNIDAD COMO ÚNICO FIN DE VIDA</a:t>
            </a:r>
          </a:p>
          <a:p>
            <a:pPr algn="ctr"/>
            <a:r>
              <a:rPr lang="es-ES" sz="2400" dirty="0"/>
              <a:t>TRATAMIENTO EN PRENSA</a:t>
            </a:r>
          </a:p>
          <a:p>
            <a:pPr algn="ctr"/>
            <a:r>
              <a:rPr lang="es-ES" sz="2400" dirty="0"/>
              <a:t>TASAS DE  VIOLACIÓN</a:t>
            </a:r>
          </a:p>
          <a:p>
            <a:pPr algn="ctr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06859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6AAEBA-8C12-4D84-8668-1FDF3ED04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48255"/>
            <a:ext cx="7729728" cy="1188720"/>
          </a:xfrm>
        </p:spPr>
        <p:txBody>
          <a:bodyPr/>
          <a:lstStyle/>
          <a:p>
            <a:r>
              <a:rPr lang="es-ES" b="1" dirty="0"/>
              <a:t>IDENTIDAD DE GÉNERO</a:t>
            </a:r>
            <a:br>
              <a:rPr lang="es-ES" dirty="0"/>
            </a:br>
            <a:r>
              <a:rPr lang="es-ES" dirty="0"/>
              <a:t>Cisgénero - transgénero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2518E5-5F90-47A1-BB5C-1D030F4B4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442019"/>
            <a:ext cx="7729728" cy="3101983"/>
          </a:xfrm>
        </p:spPr>
        <p:txBody>
          <a:bodyPr/>
          <a:lstStyle/>
          <a:p>
            <a:r>
              <a:rPr lang="es-ES" dirty="0"/>
              <a:t>Esta diferenciación nace de la premisa de que al nacer se nos asigna un género según nuestros cromosomas sexuales.</a:t>
            </a:r>
          </a:p>
          <a:p>
            <a:r>
              <a:rPr lang="es-ES" b="1" dirty="0"/>
              <a:t>Cisgénero</a:t>
            </a:r>
            <a:r>
              <a:rPr lang="es-ES" dirty="0"/>
              <a:t>: El género de nacimiento concuerda con el género sentido.</a:t>
            </a:r>
          </a:p>
          <a:p>
            <a:r>
              <a:rPr lang="es-ES" b="1" dirty="0"/>
              <a:t>Transgénero</a:t>
            </a:r>
            <a:r>
              <a:rPr lang="es-ES" dirty="0"/>
              <a:t>: El género de nacimiento no concuerda con el género sentido.</a:t>
            </a:r>
          </a:p>
          <a:p>
            <a:r>
              <a:rPr lang="es-ES" dirty="0"/>
              <a:t>‘Tener o no tener </a:t>
            </a:r>
            <a:r>
              <a:rPr lang="es-ES" i="1" dirty="0"/>
              <a:t>passing’: </a:t>
            </a:r>
            <a:r>
              <a:rPr lang="es-ES" dirty="0"/>
              <a:t>Hablando sobre personas trans, </a:t>
            </a:r>
            <a:r>
              <a:rPr lang="es-ES" i="1" dirty="0"/>
              <a:t>passing</a:t>
            </a:r>
            <a:r>
              <a:rPr lang="es-ES" dirty="0"/>
              <a:t> significa que las personas, al tener un primer contacto con alguien, son leídas como hombre/mujer de una manera ‘‘clara’’.</a:t>
            </a:r>
          </a:p>
          <a:p>
            <a:endParaRPr lang="es-ES" dirty="0"/>
          </a:p>
        </p:txBody>
      </p:sp>
      <p:pic>
        <p:nvPicPr>
          <p:cNvPr id="3076" name="Picture 4" descr="Passing Tips For Trans Girls | mtf transition - YouTube">
            <a:extLst>
              <a:ext uri="{FF2B5EF4-FFF2-40B4-BE49-F238E27FC236}">
                <a16:creationId xmlns:a16="http://schemas.microsoft.com/office/drawing/2014/main" id="{4B0B0710-DDE2-4DF5-8D39-496F49EFF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0" y="3864989"/>
            <a:ext cx="4879564" cy="274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ow &amp;quot;Passing&amp;quot; Complicates Dating as a Trans Woman - YouTube">
            <a:extLst>
              <a:ext uri="{FF2B5EF4-FFF2-40B4-BE49-F238E27FC236}">
                <a16:creationId xmlns:a16="http://schemas.microsoft.com/office/drawing/2014/main" id="{29F955DD-0F3B-4409-96F3-A6D2170E8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049" y="3864989"/>
            <a:ext cx="4879564" cy="274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64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CA452-1FA8-418A-B376-059C1FD98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IDENTIDAD SEXUAL</a:t>
            </a:r>
            <a:br>
              <a:rPr lang="es-ES" dirty="0"/>
            </a:br>
            <a:r>
              <a:rPr lang="es-ES" dirty="0"/>
              <a:t>Heterosexualidad - </a:t>
            </a:r>
            <a:r>
              <a:rPr lang="es-ES" dirty="0" err="1"/>
              <a:t>lgtbiq+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CA5869-E873-412C-A827-DBC0EC971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/>
              <a:t>Existencia de campos de concentración en Rusia para torturar a los homosexuales (2021).</a:t>
            </a:r>
          </a:p>
          <a:p>
            <a:r>
              <a:rPr lang="es-ES" sz="2000" b="1" dirty="0"/>
              <a:t>Gay </a:t>
            </a:r>
            <a:r>
              <a:rPr lang="es-ES" sz="2000" b="1" dirty="0" err="1"/>
              <a:t>Panic</a:t>
            </a:r>
            <a:r>
              <a:rPr lang="es-ES" sz="2000" b="1" dirty="0"/>
              <a:t> Defense</a:t>
            </a:r>
            <a:r>
              <a:rPr lang="es-ES" sz="2000" dirty="0"/>
              <a:t>. Ley en EEUU que permite que un individuo mate a una persona homosexual si ésta tiene una actitud sexual a la que él no corresponda. Puede alegar defensa propia por este motivo.</a:t>
            </a:r>
          </a:p>
          <a:p>
            <a:r>
              <a:rPr lang="es-ES" sz="2000" dirty="0"/>
              <a:t>Terapias de conversión para </a:t>
            </a:r>
            <a:r>
              <a:rPr lang="es-ES" sz="2000" dirty="0" err="1"/>
              <a:t>gays</a:t>
            </a:r>
            <a:r>
              <a:rPr lang="es-ES" sz="2000" dirty="0"/>
              <a:t> en Alcalá de Henares.</a:t>
            </a:r>
          </a:p>
          <a:p>
            <a:r>
              <a:rPr lang="es-ES" sz="2000" b="1" dirty="0"/>
              <a:t>El colectivo LGTBIQ+ sigue siendo asesinado por el mero hecho de ser.</a:t>
            </a:r>
          </a:p>
        </p:txBody>
      </p:sp>
    </p:spTree>
    <p:extLst>
      <p:ext uri="{BB962C8B-B14F-4D97-AF65-F5344CB8AC3E}">
        <p14:creationId xmlns:p14="http://schemas.microsoft.com/office/powerpoint/2010/main" val="296590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9975ED-25E6-4A6E-9E4B-93E24CDFA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‘‘RAZA’’</a:t>
            </a:r>
            <a:br>
              <a:rPr lang="es-ES" dirty="0"/>
            </a:br>
            <a:r>
              <a:rPr lang="es-ES" dirty="0"/>
              <a:t>Blanco - racializado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2DDB09-CC2D-451D-9968-7AF7048E4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52294"/>
            <a:ext cx="7729728" cy="3101983"/>
          </a:xfrm>
        </p:spPr>
        <p:txBody>
          <a:bodyPr>
            <a:noAutofit/>
          </a:bodyPr>
          <a:lstStyle/>
          <a:p>
            <a:r>
              <a:rPr lang="es-ES" b="1" dirty="0" err="1"/>
              <a:t>Racialización</a:t>
            </a:r>
            <a:r>
              <a:rPr lang="es-ES" dirty="0"/>
              <a:t>: proceso involuntario por el cual la sociedad asigna la ‘‘raza’’ percibida a la persona en cuestión.</a:t>
            </a:r>
          </a:p>
          <a:p>
            <a:r>
              <a:rPr lang="es-ES" b="1" dirty="0"/>
              <a:t>Raza</a:t>
            </a:r>
            <a:r>
              <a:rPr lang="es-ES" dirty="0"/>
              <a:t>: construcción social basada en rasgos físicos.</a:t>
            </a:r>
          </a:p>
          <a:p>
            <a:r>
              <a:rPr lang="es-ES" b="1" dirty="0"/>
              <a:t>Etnia</a:t>
            </a:r>
            <a:r>
              <a:rPr lang="es-ES" dirty="0"/>
              <a:t>: construcción social basada en la lengua, religión, cultura y comunidad. Autoidentificación.</a:t>
            </a:r>
          </a:p>
          <a:p>
            <a:r>
              <a:rPr lang="es-ES" dirty="0"/>
              <a:t>El concepto ‘</a:t>
            </a:r>
            <a:r>
              <a:rPr lang="es-ES" b="1" dirty="0"/>
              <a:t>chino</a:t>
            </a:r>
            <a:r>
              <a:rPr lang="es-ES" dirty="0"/>
              <a:t>’ en España. Reducción de un gentilicio que abarca a un billón y medio de personas al concepto de mala calidad.</a:t>
            </a:r>
          </a:p>
          <a:p>
            <a:r>
              <a:rPr lang="es-ES" dirty="0"/>
              <a:t>‘’Trabajar como un negro’’ – Ideas coloniales arrastradas de la </a:t>
            </a:r>
            <a:r>
              <a:rPr lang="es-ES" b="1" dirty="0"/>
              <a:t>esclavitud</a:t>
            </a:r>
          </a:p>
          <a:p>
            <a:r>
              <a:rPr lang="es-ES" b="1" dirty="0"/>
              <a:t>Acoso policial </a:t>
            </a:r>
            <a:r>
              <a:rPr lang="es-ES" dirty="0"/>
              <a:t>en los barrios más diversos/multiculturales.</a:t>
            </a:r>
            <a:endParaRPr lang="es-ES" sz="1600" dirty="0"/>
          </a:p>
          <a:p>
            <a:r>
              <a:rPr lang="es-ES" sz="1600" dirty="0">
                <a:hlinkClick r:id="rId2"/>
              </a:rPr>
              <a:t>6 EXPRESIONES RACISTAS – MOHA GEREHOU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404202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A1E6AA-30E1-48BE-BA3A-729577758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57682"/>
            <a:ext cx="7729728" cy="1188720"/>
          </a:xfrm>
        </p:spPr>
        <p:txBody>
          <a:bodyPr/>
          <a:lstStyle/>
          <a:p>
            <a:r>
              <a:rPr lang="es-ES" b="1" dirty="0"/>
              <a:t>TEZ / TONO DE PIEL</a:t>
            </a:r>
            <a:br>
              <a:rPr lang="es-ES" dirty="0"/>
            </a:br>
            <a:r>
              <a:rPr lang="es-ES" dirty="0" err="1"/>
              <a:t>Piel</a:t>
            </a:r>
            <a:r>
              <a:rPr lang="es-ES" dirty="0"/>
              <a:t> clara - piel oscura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E5C37A-B483-4F6B-A959-E5BB90F61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654" y="1446402"/>
            <a:ext cx="4339346" cy="5459581"/>
          </a:xfrm>
        </p:spPr>
        <p:txBody>
          <a:bodyPr/>
          <a:lstStyle/>
          <a:p>
            <a:pPr marL="0" indent="0">
              <a:buNone/>
            </a:pPr>
            <a:r>
              <a:rPr lang="es-ES" sz="1600" dirty="0"/>
              <a:t>Dos conceptos clave para entender esta intersección:</a:t>
            </a:r>
          </a:p>
          <a:p>
            <a:r>
              <a:rPr lang="es-ES" b="1" i="1" dirty="0" err="1"/>
              <a:t>Colourism</a:t>
            </a:r>
            <a:r>
              <a:rPr lang="es-ES" dirty="0"/>
              <a:t> o colorismo: Discriminación de una persona cuánto más oscura sea su piel.</a:t>
            </a:r>
          </a:p>
          <a:p>
            <a:r>
              <a:rPr lang="es-ES" b="1" i="1" dirty="0" err="1"/>
              <a:t>Texturism</a:t>
            </a:r>
            <a:r>
              <a:rPr lang="es-ES" i="1" dirty="0"/>
              <a:t> </a:t>
            </a:r>
            <a:r>
              <a:rPr lang="es-ES" dirty="0"/>
              <a:t>o </a:t>
            </a:r>
            <a:r>
              <a:rPr lang="es-ES" dirty="0" err="1"/>
              <a:t>texturismo</a:t>
            </a:r>
            <a:r>
              <a:rPr lang="es-ES" dirty="0"/>
              <a:t>: Discriminación en base a la textura de tu pelo.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/>
              <a:t>La </a:t>
            </a:r>
            <a:r>
              <a:rPr lang="es-ES" u="sng" dirty="0"/>
              <a:t>PIGMENTOCRACIA</a:t>
            </a:r>
            <a:r>
              <a:rPr lang="es-ES" dirty="0"/>
              <a:t> surge del racismo y crea una estructura social en la que </a:t>
            </a:r>
            <a:r>
              <a:rPr lang="es-ES" b="1" dirty="0"/>
              <a:t>cuanto más clara tengas la piel </a:t>
            </a:r>
            <a:r>
              <a:rPr lang="es-ES" dirty="0"/>
              <a:t>y más te acerques al estándar de belleza europeo, </a:t>
            </a:r>
            <a:r>
              <a:rPr lang="es-ES" b="1" dirty="0"/>
              <a:t>más aceptación consigues</a:t>
            </a:r>
            <a:r>
              <a:rPr lang="es-ES" dirty="0"/>
              <a:t>. Belleza como moneda de cambio.</a:t>
            </a:r>
          </a:p>
          <a:p>
            <a:r>
              <a:rPr lang="es-ES" dirty="0"/>
              <a:t>‘Skin </a:t>
            </a:r>
            <a:r>
              <a:rPr lang="es-ES" dirty="0" err="1"/>
              <a:t>bleaching</a:t>
            </a:r>
            <a:r>
              <a:rPr lang="es-ES" dirty="0"/>
              <a:t>’ y ‘skin </a:t>
            </a:r>
            <a:r>
              <a:rPr lang="es-ES" dirty="0" err="1"/>
              <a:t>lightening</a:t>
            </a:r>
            <a:r>
              <a:rPr lang="es-ES" dirty="0"/>
              <a:t>’.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pic>
        <p:nvPicPr>
          <p:cNvPr id="4098" name="Picture 2" descr="613 Plati Blonde Honey Burgundy Ombre Remy Human Hair Bundle Closure  Frontal Lot in 2021 | Girl hair colors, Remy human hair, Skin bleaching">
            <a:extLst>
              <a:ext uri="{FF2B5EF4-FFF2-40B4-BE49-F238E27FC236}">
                <a16:creationId xmlns:a16="http://schemas.microsoft.com/office/drawing/2014/main" id="{A3A3481F-79EF-40B8-A2D5-02D72F724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50803"/>
            <a:ext cx="4213773" cy="504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98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4F05A-C4F6-439E-9EEC-2CC650068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17938"/>
            <a:ext cx="7729728" cy="1188720"/>
          </a:xfrm>
        </p:spPr>
        <p:txBody>
          <a:bodyPr/>
          <a:lstStyle/>
          <a:p>
            <a:r>
              <a:rPr lang="es-ES" b="1" dirty="0"/>
              <a:t>BELLEZA</a:t>
            </a:r>
            <a:br>
              <a:rPr lang="es-ES" dirty="0"/>
            </a:br>
            <a:r>
              <a:rPr lang="es-ES" dirty="0" err="1"/>
              <a:t>Guapx</a:t>
            </a:r>
            <a:r>
              <a:rPr lang="es-ES" dirty="0"/>
              <a:t> - no </a:t>
            </a:r>
            <a:r>
              <a:rPr lang="es-ES" dirty="0" err="1"/>
              <a:t>guapx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DCE483-3EE9-4844-AA2A-732A96CD1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704555"/>
            <a:ext cx="7729728" cy="3101983"/>
          </a:xfrm>
        </p:spPr>
        <p:txBody>
          <a:bodyPr>
            <a:normAutofit/>
          </a:bodyPr>
          <a:lstStyle/>
          <a:p>
            <a:r>
              <a:rPr lang="es-ES" sz="2000" b="1" dirty="0"/>
              <a:t>Eurocentrismo</a:t>
            </a:r>
            <a:r>
              <a:rPr lang="es-ES" sz="2000" dirty="0"/>
              <a:t>. Predominan los </a:t>
            </a:r>
            <a:r>
              <a:rPr lang="es-ES" sz="2000" b="1" dirty="0"/>
              <a:t>cánones de belleza occidentales</a:t>
            </a:r>
            <a:r>
              <a:rPr lang="es-ES" sz="2000" dirty="0"/>
              <a:t> sobre todas las cosas.</a:t>
            </a:r>
          </a:p>
          <a:p>
            <a:r>
              <a:rPr lang="es-ES" sz="2000" dirty="0"/>
              <a:t>El </a:t>
            </a:r>
            <a:r>
              <a:rPr lang="es-ES" sz="2000" i="1" dirty="0" err="1"/>
              <a:t>mugshot</a:t>
            </a:r>
            <a:r>
              <a:rPr lang="es-ES" sz="2000" dirty="0"/>
              <a:t> de </a:t>
            </a:r>
            <a:r>
              <a:rPr lang="es-ES" sz="2000" b="1" dirty="0"/>
              <a:t>Jeremy Meeks </a:t>
            </a:r>
            <a:r>
              <a:rPr lang="es-ES" sz="2000" dirty="0"/>
              <a:t>y cómo ser guapo borra la idea de expresidiario.</a:t>
            </a:r>
          </a:p>
        </p:txBody>
      </p:sp>
      <p:pic>
        <p:nvPicPr>
          <p:cNvPr id="5122" name="Picture 2" descr="Jeremy Meeks - Wikipedia">
            <a:extLst>
              <a:ext uri="{FF2B5EF4-FFF2-40B4-BE49-F238E27FC236}">
                <a16:creationId xmlns:a16="http://schemas.microsoft.com/office/drawing/2014/main" id="{D69CA3DC-7AAD-486C-80D5-4BEB04BA6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79" y="3205574"/>
            <a:ext cx="2613425" cy="320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Jeremy Meeks: de delincuente a &amp;#39;top model&amp;#39; millonario">
            <a:extLst>
              <a:ext uri="{FF2B5EF4-FFF2-40B4-BE49-F238E27FC236}">
                <a16:creationId xmlns:a16="http://schemas.microsoft.com/office/drawing/2014/main" id="{DC437A0B-4401-4D45-BA86-EBF7941A9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2"/>
          <a:stretch/>
        </p:blipFill>
        <p:spPr bwMode="auto">
          <a:xfrm>
            <a:off x="7038974" y="3387292"/>
            <a:ext cx="3876675" cy="283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840509B1-F2D8-D910-2293-F68C54D79528}"/>
              </a:ext>
            </a:extLst>
          </p:cNvPr>
          <p:cNvCxnSpPr>
            <a:cxnSpLocks/>
          </p:cNvCxnSpPr>
          <p:nvPr/>
        </p:nvCxnSpPr>
        <p:spPr>
          <a:xfrm>
            <a:off x="5505152" y="4806538"/>
            <a:ext cx="9718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42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6C65E3-B98E-4FB3-BFE7-51E897712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02717"/>
            <a:ext cx="7729728" cy="1188720"/>
          </a:xfrm>
        </p:spPr>
        <p:txBody>
          <a:bodyPr/>
          <a:lstStyle/>
          <a:p>
            <a:r>
              <a:rPr lang="es-ES" b="1" dirty="0"/>
              <a:t>Cuerpo (no) normativo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DACAF1-30E2-4B9E-BB75-6117EF5DF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01883"/>
            <a:ext cx="4175424" cy="3101983"/>
          </a:xfrm>
        </p:spPr>
        <p:txBody>
          <a:bodyPr>
            <a:normAutofit lnSpcReduction="10000"/>
          </a:bodyPr>
          <a:lstStyle/>
          <a:p>
            <a:r>
              <a:rPr lang="es-ES" sz="2000" dirty="0"/>
              <a:t>Gordofobia </a:t>
            </a:r>
            <a:r>
              <a:rPr lang="es-ES" sz="2000" dirty="0">
                <a:sym typeface="Wingdings" panose="05000000000000000000" pitchFamily="2" charset="2"/>
              </a:rPr>
              <a:t> Concepto </a:t>
            </a:r>
            <a:r>
              <a:rPr lang="es-ES" sz="2000" i="1" dirty="0" err="1">
                <a:sym typeface="Wingdings" panose="05000000000000000000" pitchFamily="2" charset="2"/>
              </a:rPr>
              <a:t>curvy</a:t>
            </a:r>
            <a:endParaRPr lang="es-ES" sz="2000" i="1" dirty="0"/>
          </a:p>
          <a:p>
            <a:r>
              <a:rPr lang="es-ES" sz="2000" dirty="0"/>
              <a:t>Trastornos de la conducta alimentaria y </a:t>
            </a:r>
            <a:r>
              <a:rPr lang="es-ES" sz="2000" b="1" dirty="0"/>
              <a:t>la presión del peso en las mujeres.</a:t>
            </a:r>
          </a:p>
          <a:p>
            <a:r>
              <a:rPr lang="es-ES" sz="2000" dirty="0"/>
              <a:t>El estereotipo de </a:t>
            </a:r>
            <a:r>
              <a:rPr lang="es-ES" sz="2000" dirty="0" err="1"/>
              <a:t>gordx</a:t>
            </a:r>
            <a:r>
              <a:rPr lang="es-ES" sz="2000" dirty="0"/>
              <a:t> impide que tu vida se desarrolle de una forma normal.</a:t>
            </a:r>
          </a:p>
          <a:p>
            <a:r>
              <a:rPr lang="es-ES" sz="2000" dirty="0"/>
              <a:t>Anabel Pantoja,  Teté Delgado, Rihanna, Adele, Meghan </a:t>
            </a:r>
            <a:r>
              <a:rPr lang="es-ES" sz="2000" dirty="0" err="1"/>
              <a:t>Trainor</a:t>
            </a:r>
            <a:r>
              <a:rPr lang="es-ES" sz="2000" dirty="0"/>
              <a:t>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4A03689-701F-753F-99EE-81E2DF61E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43" t="-897" r="23266" b="1"/>
          <a:stretch/>
        </p:blipFill>
        <p:spPr>
          <a:xfrm>
            <a:off x="6734175" y="1733550"/>
            <a:ext cx="4491334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9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1E8BB2-BFB0-43E0-A71F-78CAC30E9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Sin o con discapacidad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ECD60B-1F69-4D33-A647-7B9A4DCDA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b="1" dirty="0"/>
              <a:t>CAPACITOFOBIA</a:t>
            </a:r>
          </a:p>
          <a:p>
            <a:r>
              <a:rPr lang="es-ES" sz="2000" dirty="0"/>
              <a:t>Se puede separar en </a:t>
            </a:r>
            <a:r>
              <a:rPr lang="es-ES" sz="2000" b="1" dirty="0"/>
              <a:t>dos bloques</a:t>
            </a:r>
            <a:r>
              <a:rPr lang="es-ES" sz="2000" dirty="0"/>
              <a:t>: nivel de visibilidad y dependencia.</a:t>
            </a:r>
          </a:p>
          <a:p>
            <a:r>
              <a:rPr lang="es-ES" sz="2000" dirty="0"/>
              <a:t>Barreras físicas, emocionales, arquitectónicas, económicas y sociales que cada día las personas con discapacidad tienen que superar. </a:t>
            </a:r>
          </a:p>
          <a:p>
            <a:r>
              <a:rPr lang="es-ES" sz="2000" dirty="0"/>
              <a:t>Posibilidad de pérdida de la </a:t>
            </a:r>
            <a:r>
              <a:rPr lang="es-ES" sz="2000" b="1" dirty="0"/>
              <a:t>privacidad</a:t>
            </a:r>
            <a:r>
              <a:rPr lang="es-ES" sz="2000" dirty="0"/>
              <a:t>.</a:t>
            </a:r>
          </a:p>
          <a:p>
            <a:pPr marL="0" indent="0">
              <a:buNone/>
            </a:pPr>
            <a:endParaRPr lang="es-ES" sz="2000" dirty="0"/>
          </a:p>
          <a:p>
            <a:r>
              <a:rPr lang="es-ES" sz="2000" dirty="0">
                <a:hlinkClick r:id="rId2"/>
              </a:rPr>
              <a:t>‘Eso no se pregunta’</a:t>
            </a:r>
            <a:endParaRPr lang="es-ES" sz="20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966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56EF6A-BF02-4D61-B622-54E534299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57796"/>
            <a:ext cx="7729728" cy="1188720"/>
          </a:xfrm>
        </p:spPr>
        <p:txBody>
          <a:bodyPr/>
          <a:lstStyle/>
          <a:p>
            <a:r>
              <a:rPr lang="es-ES" dirty="0"/>
              <a:t>¿Cómo opera el racismo en las redes sociales?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7BC26B-1C19-4F84-98DB-0D11E1F8E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886" y="1881841"/>
            <a:ext cx="8878227" cy="4229895"/>
          </a:xfrm>
        </p:spPr>
        <p:txBody>
          <a:bodyPr>
            <a:normAutofit/>
          </a:bodyPr>
          <a:lstStyle/>
          <a:p>
            <a:r>
              <a:rPr lang="es-ES" sz="2200" dirty="0"/>
              <a:t>El </a:t>
            </a:r>
            <a:r>
              <a:rPr lang="es-ES" sz="2200" b="1" dirty="0"/>
              <a:t>racismo</a:t>
            </a:r>
            <a:r>
              <a:rPr lang="es-ES" sz="2200" dirty="0"/>
              <a:t> es una opresión que </a:t>
            </a:r>
            <a:r>
              <a:rPr lang="es-ES" sz="2200" b="1" dirty="0"/>
              <a:t>opera de manera estructural e institucional </a:t>
            </a:r>
            <a:r>
              <a:rPr lang="es-ES" sz="2200" dirty="0"/>
              <a:t>y está tan interiorizado que es imperceptible.</a:t>
            </a:r>
          </a:p>
          <a:p>
            <a:r>
              <a:rPr lang="es-ES" sz="2200" dirty="0"/>
              <a:t>Tras un perfil social hay una persona real</a:t>
            </a:r>
          </a:p>
          <a:p>
            <a:r>
              <a:rPr lang="es-ES" sz="2200" dirty="0"/>
              <a:t>Anonimato + Lejanía = Valentía </a:t>
            </a:r>
            <a:r>
              <a:rPr lang="es-ES" sz="2200" dirty="0">
                <a:sym typeface="Wingdings" panose="05000000000000000000" pitchFamily="2" charset="2"/>
              </a:rPr>
              <a:t> </a:t>
            </a:r>
            <a:r>
              <a:rPr lang="es-ES" sz="2200" b="1" dirty="0">
                <a:sym typeface="Wingdings" panose="05000000000000000000" pitchFamily="2" charset="2"/>
              </a:rPr>
              <a:t>Odio explícito</a:t>
            </a:r>
          </a:p>
          <a:p>
            <a:r>
              <a:rPr lang="es-ES" sz="2200" dirty="0">
                <a:sym typeface="Wingdings" panose="05000000000000000000" pitchFamily="2" charset="2"/>
              </a:rPr>
              <a:t>Privilegio y fragilidad</a:t>
            </a:r>
            <a:r>
              <a:rPr lang="es-ES" sz="2200" dirty="0"/>
              <a:t> </a:t>
            </a:r>
            <a:r>
              <a:rPr lang="es-ES" sz="2200" dirty="0">
                <a:sym typeface="Wingdings" panose="05000000000000000000" pitchFamily="2" charset="2"/>
              </a:rPr>
              <a:t> </a:t>
            </a:r>
            <a:r>
              <a:rPr lang="es-ES" sz="2200" b="1" dirty="0">
                <a:sym typeface="Wingdings" panose="05000000000000000000" pitchFamily="2" charset="2"/>
              </a:rPr>
              <a:t>INTENCIÓN </a:t>
            </a:r>
            <a:r>
              <a:rPr lang="es-ES" sz="2200" b="1" dirty="0"/>
              <a:t>≠ IMPACTO</a:t>
            </a:r>
          </a:p>
          <a:p>
            <a:r>
              <a:rPr lang="es-ES" sz="2200" b="1" dirty="0"/>
              <a:t>Nadie nace racista, ni antirracista </a:t>
            </a:r>
            <a:r>
              <a:rPr lang="es-ES" sz="2200" dirty="0">
                <a:sym typeface="Wingdings" panose="05000000000000000000" pitchFamily="2" charset="2"/>
              </a:rPr>
              <a:t> Importancia de la educación</a:t>
            </a:r>
          </a:p>
          <a:p>
            <a:r>
              <a:rPr lang="es-ES" sz="2200" dirty="0">
                <a:sym typeface="Wingdings" panose="05000000000000000000" pitchFamily="2" charset="2"/>
              </a:rPr>
              <a:t>Proceso de </a:t>
            </a:r>
            <a:r>
              <a:rPr lang="es-ES" sz="2200" b="1" dirty="0">
                <a:sym typeface="Wingdings" panose="05000000000000000000" pitchFamily="2" charset="2"/>
              </a:rPr>
              <a:t>deconstrucción</a:t>
            </a:r>
            <a:r>
              <a:rPr lang="es-ES" sz="2200" dirty="0">
                <a:sym typeface="Wingdings" panose="05000000000000000000" pitchFamily="2" charset="2"/>
              </a:rPr>
              <a:t> y </a:t>
            </a:r>
            <a:r>
              <a:rPr lang="es-ES" sz="2200" b="1" dirty="0">
                <a:sym typeface="Wingdings" panose="05000000000000000000" pitchFamily="2" charset="2"/>
              </a:rPr>
              <a:t>desaprendizaje</a:t>
            </a:r>
          </a:p>
          <a:p>
            <a:r>
              <a:rPr lang="es-ES" sz="2200" dirty="0">
                <a:sym typeface="Wingdings" panose="05000000000000000000" pitchFamily="2" charset="2"/>
              </a:rPr>
              <a:t>Espacios, voces y perspectivas de personas de colectivos oprimidos</a:t>
            </a:r>
          </a:p>
          <a:p>
            <a:r>
              <a:rPr lang="es-ES" sz="2200" b="1" dirty="0">
                <a:sym typeface="Wingdings" panose="05000000000000000000" pitchFamily="2" charset="2"/>
              </a:rPr>
              <a:t>La igualdad no se refiere únicamente al género</a:t>
            </a:r>
          </a:p>
        </p:txBody>
      </p:sp>
    </p:spTree>
    <p:extLst>
      <p:ext uri="{BB962C8B-B14F-4D97-AF65-F5344CB8AC3E}">
        <p14:creationId xmlns:p14="http://schemas.microsoft.com/office/powerpoint/2010/main" val="159447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B9385-867C-48B1-8ACC-FFE313F9D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28013"/>
            <a:ext cx="7729728" cy="1188720"/>
          </a:xfrm>
        </p:spPr>
        <p:txBody>
          <a:bodyPr/>
          <a:lstStyle/>
          <a:p>
            <a:r>
              <a:rPr lang="es-ES" b="1" dirty="0"/>
              <a:t>Edad o </a:t>
            </a:r>
            <a:r>
              <a:rPr lang="es-ES" b="1" i="1" dirty="0" err="1"/>
              <a:t>ageism</a:t>
            </a:r>
            <a:endParaRPr lang="es-ES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BBD5D3-50ED-468E-A837-9892779CD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681" y="2022443"/>
            <a:ext cx="7729728" cy="3101983"/>
          </a:xfrm>
        </p:spPr>
        <p:txBody>
          <a:bodyPr/>
          <a:lstStyle/>
          <a:p>
            <a:r>
              <a:rPr lang="es-ES" sz="2000" dirty="0"/>
              <a:t>En el ámbito laboral, sobre todo en los trabajos no cualificados. También actrices, modelos o deportistas.</a:t>
            </a:r>
          </a:p>
          <a:p>
            <a:r>
              <a:rPr lang="es-ES" sz="2000" dirty="0"/>
              <a:t>Discriminación durante la pandemia.</a:t>
            </a:r>
          </a:p>
          <a:p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DF865A7-6ECF-4AC8-BF25-E10C611AB612}"/>
              </a:ext>
            </a:extLst>
          </p:cNvPr>
          <p:cNvSpPr txBox="1">
            <a:spLocks/>
          </p:cNvSpPr>
          <p:nvPr/>
        </p:nvSpPr>
        <p:spPr>
          <a:xfrm>
            <a:off x="2231136" y="3360671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/>
              <a:t>Acceso a la sanidad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2F6B1BD-5BD2-4091-84D4-3ED2E0DBBE71}"/>
              </a:ext>
            </a:extLst>
          </p:cNvPr>
          <p:cNvSpPr txBox="1"/>
          <p:nvPr/>
        </p:nvSpPr>
        <p:spPr>
          <a:xfrm>
            <a:off x="2349772" y="4765613"/>
            <a:ext cx="765063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Diferenciación entre sanidad pública y privada.</a:t>
            </a:r>
          </a:p>
          <a:p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Inexistencia de sanidad pública en ciertos países.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876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CF0086-3A8E-4CDD-960F-37F60F31B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72840"/>
            <a:ext cx="7729728" cy="1188720"/>
          </a:xfrm>
        </p:spPr>
        <p:txBody>
          <a:bodyPr/>
          <a:lstStyle/>
          <a:p>
            <a:r>
              <a:rPr lang="es-ES" b="1" dirty="0"/>
              <a:t>Religión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1F0686-05A8-4919-A0C1-D5EC99F81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878008"/>
            <a:ext cx="3773738" cy="3101983"/>
          </a:xfrm>
        </p:spPr>
        <p:txBody>
          <a:bodyPr>
            <a:noAutofit/>
          </a:bodyPr>
          <a:lstStyle/>
          <a:p>
            <a:r>
              <a:rPr lang="es-ES" sz="2000" dirty="0"/>
              <a:t>Dependiendo de si perteneces al colectivo de la </a:t>
            </a:r>
            <a:r>
              <a:rPr lang="es-ES" sz="2000" b="1" dirty="0"/>
              <a:t>religión mayoritaria </a:t>
            </a:r>
            <a:r>
              <a:rPr lang="es-ES" sz="2000" dirty="0"/>
              <a:t>o a alguna de las </a:t>
            </a:r>
            <a:r>
              <a:rPr lang="es-ES" sz="2000" b="1" dirty="0"/>
              <a:t>religiones minoritarias </a:t>
            </a:r>
            <a:r>
              <a:rPr lang="es-ES" sz="2000" dirty="0"/>
              <a:t>te atravesarán distintas intersecciones. También depende de dónde te ubiques. </a:t>
            </a:r>
          </a:p>
          <a:p>
            <a:r>
              <a:rPr lang="es-ES" sz="2000" dirty="0"/>
              <a:t>VOX contra </a:t>
            </a:r>
            <a:r>
              <a:rPr lang="es-ES" dirty="0"/>
              <a:t>Mohamed Alí y </a:t>
            </a:r>
            <a:r>
              <a:rPr lang="es-ES" dirty="0" err="1"/>
              <a:t>Fatima</a:t>
            </a:r>
            <a:r>
              <a:rPr lang="es-ES" dirty="0"/>
              <a:t> </a:t>
            </a:r>
            <a:r>
              <a:rPr lang="es-ES" dirty="0" err="1"/>
              <a:t>Hamed</a:t>
            </a:r>
            <a:r>
              <a:rPr lang="es-ES" dirty="0"/>
              <a:t> – Asamblea de Ceuta</a:t>
            </a:r>
            <a:endParaRPr lang="es-ES" sz="2000" dirty="0"/>
          </a:p>
          <a:p>
            <a:r>
              <a:rPr lang="es-ES" sz="2000" dirty="0"/>
              <a:t>Utilización de la discriminación religiosa para encubrir el racismo.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B609D32-E1F2-4EBA-B762-4B380E1EF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504" y="1563175"/>
            <a:ext cx="4284109" cy="2301601"/>
          </a:xfrm>
          <a:prstGeom prst="rect">
            <a:avLst/>
          </a:prstGeom>
        </p:spPr>
      </p:pic>
      <p:pic>
        <p:nvPicPr>
          <p:cNvPr id="7170" name="Picture 2" descr="Monasterio defiende el cartel de Vox contra los menas - YouTube">
            <a:extLst>
              <a:ext uri="{FF2B5EF4-FFF2-40B4-BE49-F238E27FC236}">
                <a16:creationId xmlns:a16="http://schemas.microsoft.com/office/drawing/2014/main" id="{522310E3-E764-4ADE-9B49-A1B0A8A35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064" y="4115717"/>
            <a:ext cx="4300549" cy="241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83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20958-5B8C-49E4-9FEF-48821E55A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72840"/>
            <a:ext cx="7729728" cy="1188720"/>
          </a:xfrm>
        </p:spPr>
        <p:txBody>
          <a:bodyPr/>
          <a:lstStyle/>
          <a:p>
            <a:r>
              <a:rPr lang="es-ES" b="1" dirty="0"/>
              <a:t>Nivel educativo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BCF006-1738-405D-8274-B18817331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436975"/>
            <a:ext cx="7729728" cy="3101983"/>
          </a:xfrm>
        </p:spPr>
        <p:txBody>
          <a:bodyPr/>
          <a:lstStyle/>
          <a:p>
            <a:r>
              <a:rPr lang="es-ES" dirty="0"/>
              <a:t>Diferenciación entre </a:t>
            </a:r>
            <a:r>
              <a:rPr lang="es-ES" dirty="0" err="1"/>
              <a:t>lxs</a:t>
            </a:r>
            <a:r>
              <a:rPr lang="es-ES" dirty="0"/>
              <a:t> que tienen estudios superiores y </a:t>
            </a:r>
            <a:r>
              <a:rPr lang="es-ES" dirty="0" err="1"/>
              <a:t>lxs</a:t>
            </a:r>
            <a:r>
              <a:rPr lang="es-ES" dirty="0"/>
              <a:t> que han superado sólo los estudios obligatorios. </a:t>
            </a:r>
          </a:p>
          <a:p>
            <a:r>
              <a:rPr lang="es-ES" dirty="0"/>
              <a:t>‘</a:t>
            </a:r>
            <a:r>
              <a:rPr lang="es-ES" b="1" dirty="0"/>
              <a:t>Titulitis</a:t>
            </a:r>
            <a:r>
              <a:rPr lang="es-ES" dirty="0"/>
              <a:t>’.</a:t>
            </a:r>
          </a:p>
          <a:p>
            <a:r>
              <a:rPr lang="es-ES" dirty="0" err="1"/>
              <a:t>Intersecciona</a:t>
            </a:r>
            <a:r>
              <a:rPr lang="es-ES" dirty="0"/>
              <a:t> también con en poder adquisitivo, ya que hay gente que no tiene los recursos suficientes para acceder a esos estudios superiores.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E346DC5D-2796-4117-811A-1F594E739DF0}"/>
              </a:ext>
            </a:extLst>
          </p:cNvPr>
          <p:cNvSpPr txBox="1">
            <a:spLocks/>
          </p:cNvSpPr>
          <p:nvPr/>
        </p:nvSpPr>
        <p:spPr>
          <a:xfrm>
            <a:off x="2231136" y="4538958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Este concepto se aplica a la </a:t>
            </a:r>
            <a:r>
              <a:rPr lang="es-ES" b="1" dirty="0"/>
              <a:t>capacidad de conseguir todo lo que requiere tu sistema educativo</a:t>
            </a:r>
            <a:r>
              <a:rPr lang="es-ES" dirty="0"/>
              <a:t>, o no conseguirlo.</a:t>
            </a:r>
          </a:p>
          <a:p>
            <a:r>
              <a:rPr lang="es-ES" dirty="0"/>
              <a:t>Este éxito puede alentarte a continuar en el mundo académico.</a:t>
            </a:r>
          </a:p>
          <a:p>
            <a:r>
              <a:rPr lang="es-ES" dirty="0"/>
              <a:t>Implica inteligencia emocional, capacidad de adaptación y empatía.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C332993-52BB-4FB3-977D-8C0711F9F5B5}"/>
              </a:ext>
            </a:extLst>
          </p:cNvPr>
          <p:cNvSpPr txBox="1">
            <a:spLocks/>
          </p:cNvSpPr>
          <p:nvPr/>
        </p:nvSpPr>
        <p:spPr>
          <a:xfrm>
            <a:off x="2231136" y="3245070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i="1" dirty="0" err="1"/>
              <a:t>School</a:t>
            </a:r>
            <a:r>
              <a:rPr lang="es-ES" b="1" i="1" dirty="0"/>
              <a:t> Smart </a:t>
            </a:r>
            <a:r>
              <a:rPr lang="es-ES" b="1" i="1" dirty="0" err="1"/>
              <a:t>or</a:t>
            </a:r>
            <a:r>
              <a:rPr lang="es-ES" b="1" i="1" dirty="0"/>
              <a:t> </a:t>
            </a:r>
            <a:r>
              <a:rPr lang="es-ES" b="1" i="1" dirty="0" err="1"/>
              <a:t>school</a:t>
            </a:r>
            <a:r>
              <a:rPr lang="es-ES" b="1" i="1" dirty="0"/>
              <a:t> </a:t>
            </a:r>
            <a:r>
              <a:rPr lang="es-ES" b="1" i="1" dirty="0" err="1"/>
              <a:t>smartn’t</a:t>
            </a:r>
            <a:endParaRPr lang="es-ES" b="1" i="1" dirty="0"/>
          </a:p>
        </p:txBody>
      </p:sp>
    </p:spTree>
    <p:extLst>
      <p:ext uri="{BB962C8B-B14F-4D97-AF65-F5344CB8AC3E}">
        <p14:creationId xmlns:p14="http://schemas.microsoft.com/office/powerpoint/2010/main" val="251351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20958-5B8C-49E4-9FEF-48821E55A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72840"/>
            <a:ext cx="7729728" cy="1188720"/>
          </a:xfrm>
        </p:spPr>
        <p:txBody>
          <a:bodyPr/>
          <a:lstStyle/>
          <a:p>
            <a:r>
              <a:rPr lang="es-ES" b="1" dirty="0"/>
              <a:t>Occidental o no occidental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BCF006-1738-405D-8274-B18817331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766913"/>
            <a:ext cx="7729728" cy="3101983"/>
          </a:xfrm>
        </p:spPr>
        <p:txBody>
          <a:bodyPr>
            <a:normAutofit/>
          </a:bodyPr>
          <a:lstStyle/>
          <a:p>
            <a:r>
              <a:rPr lang="es-ES" sz="2000" dirty="0"/>
              <a:t>Concepto de un Occidente avanzado. </a:t>
            </a:r>
          </a:p>
          <a:p>
            <a:r>
              <a:rPr lang="es-ES" sz="2000" dirty="0"/>
              <a:t>Pasaporte UE.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E346DC5D-2796-4117-811A-1F594E739DF0}"/>
              </a:ext>
            </a:extLst>
          </p:cNvPr>
          <p:cNvSpPr txBox="1">
            <a:spLocks/>
          </p:cNvSpPr>
          <p:nvPr/>
        </p:nvSpPr>
        <p:spPr>
          <a:xfrm>
            <a:off x="2231136" y="4590145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/>
              <a:t>Los idiomas abren puertas tanto a nivel social como laboral.</a:t>
            </a:r>
          </a:p>
          <a:p>
            <a:r>
              <a:rPr lang="es-ES" sz="2000" dirty="0"/>
              <a:t>Riesgo de exclusión por no hablar inglés.</a:t>
            </a:r>
          </a:p>
          <a:p>
            <a:r>
              <a:rPr lang="es-ES" sz="2000" dirty="0"/>
              <a:t>Idioma extra = Privilegio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C332993-52BB-4FB3-977D-8C0711F9F5B5}"/>
              </a:ext>
            </a:extLst>
          </p:cNvPr>
          <p:cNvSpPr txBox="1">
            <a:spLocks/>
          </p:cNvSpPr>
          <p:nvPr/>
        </p:nvSpPr>
        <p:spPr>
          <a:xfrm>
            <a:off x="2231136" y="3039154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/>
              <a:t>Anglófono o no</a:t>
            </a:r>
          </a:p>
        </p:txBody>
      </p:sp>
    </p:spTree>
    <p:extLst>
      <p:ext uri="{BB962C8B-B14F-4D97-AF65-F5344CB8AC3E}">
        <p14:creationId xmlns:p14="http://schemas.microsoft.com/office/powerpoint/2010/main" val="186370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5AB648-2F6C-4980-B7D2-408953EC6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682496"/>
            <a:ext cx="8991600" cy="1645920"/>
          </a:xfrm>
        </p:spPr>
        <p:txBody>
          <a:bodyPr/>
          <a:lstStyle/>
          <a:p>
            <a:r>
              <a:rPr lang="es-ES" b="1" dirty="0"/>
              <a:t>Palabras y Expresiones racistas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C8DF00-87B5-463F-826D-33BA59CC7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7197" y="3809619"/>
            <a:ext cx="8277606" cy="1239894"/>
          </a:xfrm>
        </p:spPr>
        <p:txBody>
          <a:bodyPr>
            <a:normAutofit/>
          </a:bodyPr>
          <a:lstStyle/>
          <a:p>
            <a:r>
              <a:rPr lang="es-ES" sz="2400" b="1" dirty="0"/>
              <a:t>¿Qué expresión, frase hecha o palabra conoces o utilizas que crees que pueda tener connotaciones racistas?</a:t>
            </a:r>
          </a:p>
        </p:txBody>
      </p:sp>
    </p:spTree>
    <p:extLst>
      <p:ext uri="{BB962C8B-B14F-4D97-AF65-F5344CB8AC3E}">
        <p14:creationId xmlns:p14="http://schemas.microsoft.com/office/powerpoint/2010/main" val="20814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1A8895-A1F5-410A-8459-99E39E119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00639"/>
            <a:ext cx="7729728" cy="1188720"/>
          </a:xfrm>
        </p:spPr>
        <p:txBody>
          <a:bodyPr/>
          <a:lstStyle/>
          <a:p>
            <a:r>
              <a:rPr lang="es-ES" b="1" dirty="0"/>
              <a:t>Palabras y Expresiones racistas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6F0312-9239-483E-B67F-8E54BE8CE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4577" y="1718295"/>
            <a:ext cx="4131957" cy="4448556"/>
          </a:xfrm>
        </p:spPr>
        <p:txBody>
          <a:bodyPr>
            <a:normAutofit/>
          </a:bodyPr>
          <a:lstStyle/>
          <a:p>
            <a:r>
              <a:rPr lang="es-ES" sz="1700" dirty="0"/>
              <a:t>EL TÉRMINO RAZA</a:t>
            </a:r>
          </a:p>
          <a:p>
            <a:r>
              <a:rPr lang="es-ES" sz="1700" dirty="0"/>
              <a:t>MULATO/A</a:t>
            </a:r>
          </a:p>
          <a:p>
            <a:r>
              <a:rPr lang="es-ES" sz="1700" dirty="0"/>
              <a:t>¿DE DÓNDE ERES?</a:t>
            </a:r>
          </a:p>
          <a:p>
            <a:r>
              <a:rPr lang="es-ES" sz="1700" dirty="0"/>
              <a:t>EL COLOR CARNE</a:t>
            </a:r>
          </a:p>
          <a:p>
            <a:r>
              <a:rPr lang="es-ES" sz="1700" dirty="0"/>
              <a:t>LOS DIMINUTIVOS</a:t>
            </a:r>
          </a:p>
          <a:p>
            <a:r>
              <a:rPr lang="es-ES" sz="1700" dirty="0"/>
              <a:t>PERSONA DE COLOR</a:t>
            </a:r>
          </a:p>
          <a:p>
            <a:r>
              <a:rPr lang="es-ES" sz="1700" dirty="0"/>
              <a:t>IR/BAJAR AL CHINO O AL PAKI</a:t>
            </a:r>
          </a:p>
          <a:p>
            <a:r>
              <a:rPr lang="es-ES" sz="1700" dirty="0"/>
              <a:t>OVEJA NEGRA</a:t>
            </a:r>
          </a:p>
          <a:p>
            <a:r>
              <a:rPr lang="es-ES" sz="1700" dirty="0"/>
              <a:t>MERCADO O DINERO NEGRO</a:t>
            </a:r>
          </a:p>
          <a:p>
            <a:r>
              <a:rPr lang="es-ES" sz="1700" dirty="0"/>
              <a:t>NO HAY MOROS EN LA COSTA</a:t>
            </a:r>
          </a:p>
          <a:p>
            <a:r>
              <a:rPr lang="es-ES" sz="1700" dirty="0"/>
              <a:t>JUDIADA</a:t>
            </a:r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F942CA8-8436-4416-9499-87C0B955971B}"/>
              </a:ext>
            </a:extLst>
          </p:cNvPr>
          <p:cNvSpPr txBox="1">
            <a:spLocks/>
          </p:cNvSpPr>
          <p:nvPr/>
        </p:nvSpPr>
        <p:spPr>
          <a:xfrm>
            <a:off x="5876534" y="1718295"/>
            <a:ext cx="5514582" cy="43193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MACHUPICHU, SUDACA o PANCHITO</a:t>
            </a:r>
          </a:p>
          <a:p>
            <a:r>
              <a:rPr lang="es-ES" dirty="0"/>
              <a:t>ESPECIFICACIÓN DE LAS NACIONALIDADES EN NOTICIAS NEGATIVAS</a:t>
            </a:r>
          </a:p>
          <a:p>
            <a:r>
              <a:rPr lang="es-ES" dirty="0"/>
              <a:t>SER UN GITANO</a:t>
            </a:r>
          </a:p>
          <a:p>
            <a:r>
              <a:rPr lang="es-ES" dirty="0"/>
              <a:t>TRATA DE BLANCAS</a:t>
            </a:r>
          </a:p>
          <a:p>
            <a:r>
              <a:rPr lang="es-ES" dirty="0"/>
              <a:t>INMIGRANTE (ILEGAL)</a:t>
            </a:r>
          </a:p>
          <a:p>
            <a:r>
              <a:rPr lang="es-ES" dirty="0"/>
              <a:t>INMIGRANTE DE SEGUNDA GENERACIÓN</a:t>
            </a:r>
          </a:p>
          <a:p>
            <a:r>
              <a:rPr lang="es-ES" dirty="0"/>
              <a:t>MORO/A</a:t>
            </a:r>
          </a:p>
          <a:p>
            <a:r>
              <a:rPr lang="es-ES" dirty="0"/>
              <a:t>TERRORISMO ISLÁMICO</a:t>
            </a:r>
          </a:p>
          <a:p>
            <a:r>
              <a:rPr lang="es-ES" dirty="0"/>
              <a:t>HACER EL INDIO</a:t>
            </a:r>
          </a:p>
          <a:p>
            <a:r>
              <a:rPr lang="es-ES" dirty="0"/>
              <a:t>ESCLAVOS/AS</a:t>
            </a:r>
          </a:p>
          <a:p>
            <a:r>
              <a:rPr lang="es-ES" dirty="0"/>
              <a:t>DENIGRAR</a:t>
            </a:r>
          </a:p>
          <a:p>
            <a:pPr marL="0" indent="0">
              <a:buNone/>
            </a:pPr>
            <a:endParaRPr lang="es-ES" sz="2200" dirty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34388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56EF6A-BF02-4D61-B622-54E534299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57796"/>
            <a:ext cx="7729728" cy="1188720"/>
          </a:xfrm>
        </p:spPr>
        <p:txBody>
          <a:bodyPr/>
          <a:lstStyle/>
          <a:p>
            <a:r>
              <a:rPr lang="es-ES" dirty="0"/>
              <a:t>¿Cómo combatir el racismo en las redes sociales?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7BC26B-1C19-4F84-98DB-0D11E1F8E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886" y="1900891"/>
            <a:ext cx="8878227" cy="422989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sz="2400" b="1" dirty="0"/>
              <a:t>Seis claves para empezar a tomar una parte activa en este problema desde tus redes sociales:</a:t>
            </a:r>
          </a:p>
          <a:p>
            <a:pPr marL="0" indent="0" algn="ctr">
              <a:buNone/>
            </a:pPr>
            <a:endParaRPr lang="es-ES" sz="2400" b="1" dirty="0">
              <a:sym typeface="Wingdings" panose="05000000000000000000" pitchFamily="2" charset="2"/>
            </a:endParaRPr>
          </a:p>
          <a:p>
            <a:pPr marL="457200" indent="-457200">
              <a:buAutoNum type="arabicPeriod"/>
            </a:pPr>
            <a:r>
              <a:rPr lang="es-ES" sz="2400" b="1" dirty="0">
                <a:sym typeface="Wingdings" panose="05000000000000000000" pitchFamily="2" charset="2"/>
              </a:rPr>
              <a:t>Formarse en antirracismo</a:t>
            </a:r>
          </a:p>
          <a:p>
            <a:pPr marL="457200" indent="-457200">
              <a:buAutoNum type="arabicPeriod"/>
            </a:pPr>
            <a:r>
              <a:rPr lang="es-ES" sz="2400" b="1" dirty="0">
                <a:sym typeface="Wingdings" panose="05000000000000000000" pitchFamily="2" charset="2"/>
              </a:rPr>
              <a:t>Valorar, visibilizar y compartir el contenido de la comunidad antirracista</a:t>
            </a:r>
          </a:p>
          <a:p>
            <a:pPr marL="457200" indent="-457200">
              <a:buAutoNum type="arabicPeriod"/>
            </a:pPr>
            <a:r>
              <a:rPr lang="es-ES" sz="2400" b="1" dirty="0">
                <a:sym typeface="Wingdings" panose="05000000000000000000" pitchFamily="2" charset="2"/>
              </a:rPr>
              <a:t>Fomentar la reflexión</a:t>
            </a:r>
          </a:p>
          <a:p>
            <a:pPr marL="457200" indent="-457200">
              <a:buAutoNum type="arabicPeriod"/>
            </a:pPr>
            <a:r>
              <a:rPr lang="es-ES" sz="2400" b="1" dirty="0">
                <a:sym typeface="Wingdings" panose="05000000000000000000" pitchFamily="2" charset="2"/>
              </a:rPr>
              <a:t>Tener disposición para desaprender y descolonizar nuestra mente</a:t>
            </a:r>
          </a:p>
          <a:p>
            <a:pPr marL="457200" indent="-457200">
              <a:buAutoNum type="arabicPeriod"/>
            </a:pPr>
            <a:r>
              <a:rPr lang="es-ES" sz="2400" b="1" dirty="0">
                <a:sym typeface="Wingdings" panose="05000000000000000000" pitchFamily="2" charset="2"/>
              </a:rPr>
              <a:t>Entender la interseccionalidad</a:t>
            </a:r>
          </a:p>
          <a:p>
            <a:pPr marL="457200" indent="-457200">
              <a:buAutoNum type="arabicPeriod"/>
            </a:pPr>
            <a:r>
              <a:rPr lang="es-ES" sz="2400" b="1" dirty="0">
                <a:sym typeface="Wingdings" panose="05000000000000000000" pitchFamily="2" charset="2"/>
              </a:rPr>
              <a:t>Modificar el lenguaje: expresiones, frases hechas, palabras…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290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59F690-A9F3-49BF-9EFB-FF4BA1D7A7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¿Qué es la interseccionalidad?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3C7A95-287D-46DF-9425-CBAC5E8257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Concepto y aplicación como marco de análisis</a:t>
            </a:r>
          </a:p>
        </p:txBody>
      </p:sp>
    </p:spTree>
    <p:extLst>
      <p:ext uri="{BB962C8B-B14F-4D97-AF65-F5344CB8AC3E}">
        <p14:creationId xmlns:p14="http://schemas.microsoft.com/office/powerpoint/2010/main" val="270468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56EF6A-BF02-4D61-B622-54E534299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57796"/>
            <a:ext cx="7729728" cy="1188720"/>
          </a:xfrm>
        </p:spPr>
        <p:txBody>
          <a:bodyPr/>
          <a:lstStyle/>
          <a:p>
            <a:r>
              <a:rPr lang="es-ES" dirty="0"/>
              <a:t>Concepto de interseccionalidad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7BC26B-1C19-4F84-98DB-0D11E1F8E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886" y="1900891"/>
            <a:ext cx="8878227" cy="4229895"/>
          </a:xfrm>
        </p:spPr>
        <p:txBody>
          <a:bodyPr>
            <a:normAutofit fontScale="32500" lnSpcReduction="20000"/>
          </a:bodyPr>
          <a:lstStyle/>
          <a:p>
            <a:r>
              <a:rPr lang="es-ES" sz="6800" dirty="0"/>
              <a:t>‘’Categoría de análisis que, partiendo de la premisa de que a las personas </a:t>
            </a:r>
            <a:r>
              <a:rPr lang="es-ES" sz="6800" b="1" dirty="0"/>
              <a:t>nos atraviesan distintas construcciones identitarias</a:t>
            </a:r>
            <a:r>
              <a:rPr lang="es-ES" sz="6800" dirty="0"/>
              <a:t>, nos permite tener </a:t>
            </a:r>
            <a:r>
              <a:rPr lang="es-ES" sz="6800" u="sng" dirty="0"/>
              <a:t>un marco más amplio e integral donde las fronteras de esas identidades confluyen</a:t>
            </a:r>
            <a:r>
              <a:rPr lang="es-ES" sz="6800" dirty="0"/>
              <a:t>‘’.</a:t>
            </a:r>
          </a:p>
          <a:p>
            <a:r>
              <a:rPr lang="es-ES" sz="6800" dirty="0"/>
              <a:t>‘</a:t>
            </a:r>
            <a:r>
              <a:rPr lang="es-ES" sz="6800" b="1" dirty="0"/>
              <a:t>’Reflexión sobre las dinámicas de privilegios y exclusiones</a:t>
            </a:r>
            <a:r>
              <a:rPr lang="es-ES" sz="6800" dirty="0"/>
              <a:t>, que emerge cuando no se presta demasiada atención a las </a:t>
            </a:r>
            <a:r>
              <a:rPr lang="es-ES" sz="6800" u="sng" dirty="0"/>
              <a:t>personas que se encuentran en el punto de intersección entre distintas desigualdades</a:t>
            </a:r>
            <a:r>
              <a:rPr lang="es-ES" sz="6800" dirty="0"/>
              <a:t>‘’.</a:t>
            </a:r>
          </a:p>
          <a:p>
            <a:r>
              <a:rPr lang="es-ES" sz="6800" dirty="0"/>
              <a:t>‘’El hecho de que una persona </a:t>
            </a:r>
            <a:r>
              <a:rPr lang="es-ES" sz="6800" b="1" dirty="0"/>
              <a:t>de forma simultánea </a:t>
            </a:r>
            <a:r>
              <a:rPr lang="es-ES" sz="6800" dirty="0"/>
              <a:t>pueda tener </a:t>
            </a:r>
            <a:r>
              <a:rPr lang="es-ES" sz="6800" b="1" dirty="0"/>
              <a:t>características o identidades </a:t>
            </a:r>
            <a:r>
              <a:rPr lang="es-ES" sz="6800" dirty="0"/>
              <a:t>que para el efecto de la atención integral, y con el enfoque de derechos, consideramos </a:t>
            </a:r>
            <a:r>
              <a:rPr lang="es-ES" sz="6800" b="1" dirty="0"/>
              <a:t>diferenciales</a:t>
            </a:r>
            <a:r>
              <a:rPr lang="es-ES" sz="6800" dirty="0"/>
              <a:t>’’.</a:t>
            </a:r>
          </a:p>
          <a:p>
            <a:r>
              <a:rPr lang="es-ES" sz="6800" dirty="0"/>
              <a:t>‘’Enfoque que subraya que </a:t>
            </a:r>
            <a:r>
              <a:rPr lang="es-ES" sz="6800" b="1" dirty="0"/>
              <a:t>el género, la etnia, la clase u orientación sexual</a:t>
            </a:r>
            <a:r>
              <a:rPr lang="es-ES" sz="6800" dirty="0"/>
              <a:t>, como otras </a:t>
            </a:r>
            <a:r>
              <a:rPr lang="es-ES" sz="6800" u="sng" dirty="0"/>
              <a:t>categorías sociales</a:t>
            </a:r>
            <a:r>
              <a:rPr lang="es-ES" sz="6800" dirty="0"/>
              <a:t>, lejos de ser “naturales” o “biológicas”, </a:t>
            </a:r>
            <a:r>
              <a:rPr lang="es-ES" sz="6800" u="sng" dirty="0"/>
              <a:t>son construidas y están interrelacionadas</a:t>
            </a:r>
            <a:r>
              <a:rPr lang="es-ES" sz="6800" dirty="0"/>
              <a:t>’’.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911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4CEDB0-061B-4D2D-BFB1-A40962244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37522"/>
            <a:ext cx="7729728" cy="1188720"/>
          </a:xfrm>
        </p:spPr>
        <p:txBody>
          <a:bodyPr/>
          <a:lstStyle/>
          <a:p>
            <a:r>
              <a:rPr lang="es-ES" dirty="0"/>
              <a:t>Concepto de interseccionalidad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BF0FCE-D9E9-42D2-A280-E6F43D87E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4555" y="1997799"/>
            <a:ext cx="4401445" cy="406093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300" b="1" dirty="0"/>
              <a:t>Patricia Hill Collins</a:t>
            </a:r>
            <a:r>
              <a:rPr lang="es-ES" sz="2300" dirty="0"/>
              <a:t>, madre del feminismo interseccional, desarrolla este gráfico en el que se representa la interseccionalidad con diferentes ejes que se cruzan entre la opresión y el privilegio.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300" dirty="0"/>
              <a:t>1990: </a:t>
            </a:r>
            <a:r>
              <a:rPr lang="es-ES" sz="2300" i="1" dirty="0"/>
              <a:t>Pensamiento feminista Negro: Conocimiento, Consciencia y Políticas de Empoderamiento.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300" dirty="0"/>
              <a:t>Utiliza el término INTERSECCIONALIDAD por primera vez.</a:t>
            </a:r>
          </a:p>
          <a:p>
            <a:endParaRPr lang="es-ES" dirty="0"/>
          </a:p>
        </p:txBody>
      </p:sp>
      <p:pic>
        <p:nvPicPr>
          <p:cNvPr id="5" name="Marcador de contenido 3">
            <a:extLst>
              <a:ext uri="{FF2B5EF4-FFF2-40B4-BE49-F238E27FC236}">
                <a16:creationId xmlns:a16="http://schemas.microsoft.com/office/drawing/2014/main" id="{6D576D47-1ABB-4631-B4A9-F57CCB0BBB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66984"/>
            <a:ext cx="4550944" cy="2922559"/>
          </a:xfrm>
        </p:spPr>
      </p:pic>
    </p:spTree>
    <p:extLst>
      <p:ext uri="{BB962C8B-B14F-4D97-AF65-F5344CB8AC3E}">
        <p14:creationId xmlns:p14="http://schemas.microsoft.com/office/powerpoint/2010/main" val="334803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FA9CE3-3576-4400-BD6E-E522FFDE3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78573"/>
            <a:ext cx="7729728" cy="1188720"/>
          </a:xfrm>
        </p:spPr>
        <p:txBody>
          <a:bodyPr/>
          <a:lstStyle/>
          <a:p>
            <a:r>
              <a:rPr lang="es-ES" dirty="0"/>
              <a:t>Privilegio &amp; resistencia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77F42DC-ABF4-4DF7-9431-052EB4C81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140" y="1374927"/>
            <a:ext cx="7591720" cy="5483073"/>
          </a:xfrm>
          <a:effectLst>
            <a:softEdge rad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0A73E0D-268C-BF73-C46C-23819BAABDBA}"/>
              </a:ext>
            </a:extLst>
          </p:cNvPr>
          <p:cNvSpPr txBox="1"/>
          <p:nvPr/>
        </p:nvSpPr>
        <p:spPr>
          <a:xfrm>
            <a:off x="6915150" y="31337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183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6A4E11-F2CF-471A-AEFF-7A77B50B7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Kimberlé</a:t>
            </a:r>
            <a:r>
              <a:rPr lang="es-ES" dirty="0"/>
              <a:t> </a:t>
            </a:r>
            <a:r>
              <a:rPr lang="es-ES" dirty="0" err="1"/>
              <a:t>crenshaw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6D17BA-5512-4834-8C8C-D1ABD240D7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74143" y="2459313"/>
            <a:ext cx="5928074" cy="3792400"/>
          </a:xfrm>
        </p:spPr>
        <p:txBody>
          <a:bodyPr>
            <a:normAutofit fontScale="92500" lnSpcReduction="20000"/>
          </a:bodyPr>
          <a:lstStyle/>
          <a:p>
            <a:r>
              <a:rPr lang="es-ES" sz="2200" dirty="0">
                <a:hlinkClick r:id="rId2"/>
              </a:rPr>
              <a:t>Charla TED</a:t>
            </a:r>
            <a:r>
              <a:rPr lang="es-ES" sz="2200" dirty="0"/>
              <a:t>: ¿Qué es la interseccionalidad?</a:t>
            </a:r>
          </a:p>
          <a:p>
            <a:endParaRPr lang="es-ES" sz="2200" dirty="0"/>
          </a:p>
          <a:p>
            <a:r>
              <a:rPr lang="es-ES" sz="2200" dirty="0"/>
              <a:t>‘’Muchos de los problemas de justica social, como el racismo o el sexismo, a menudo nos superponen, creando múltiples niveles de injusticia social.’’</a:t>
            </a:r>
          </a:p>
          <a:p>
            <a:endParaRPr lang="es-ES" sz="2200" dirty="0"/>
          </a:p>
          <a:p>
            <a:r>
              <a:rPr lang="es-ES" sz="2200" dirty="0"/>
              <a:t>Hace este análisis tras leer sobre el caso de </a:t>
            </a:r>
            <a:r>
              <a:rPr lang="es-ES" sz="2200" b="1" dirty="0"/>
              <a:t>Emma </a:t>
            </a:r>
            <a:r>
              <a:rPr lang="es-ES" sz="2200" b="1" dirty="0" err="1"/>
              <a:t>DeGraffenreid</a:t>
            </a:r>
            <a:r>
              <a:rPr lang="es-ES" sz="2200" b="1" dirty="0"/>
              <a:t>.</a:t>
            </a:r>
          </a:p>
          <a:p>
            <a:endParaRPr lang="es-ES" sz="2200" b="1" dirty="0"/>
          </a:p>
          <a:p>
            <a:r>
              <a:rPr lang="es-ES" sz="2200" dirty="0"/>
              <a:t>‘’Si no podemos ver el problema, no podemos arreglarlo’’.</a:t>
            </a:r>
          </a:p>
          <a:p>
            <a:endParaRPr lang="es-ES" dirty="0"/>
          </a:p>
        </p:txBody>
      </p:sp>
      <p:pic>
        <p:nvPicPr>
          <p:cNvPr id="5" name="Picture 4" descr="Intersectionality, explained: meet Kimberlé Crenshaw, who coined ...">
            <a:extLst>
              <a:ext uri="{FF2B5EF4-FFF2-40B4-BE49-F238E27FC236}">
                <a16:creationId xmlns:a16="http://schemas.microsoft.com/office/drawing/2014/main" id="{04CA225E-5B3B-4BEC-999E-D61DABD0C10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491" y="2438103"/>
            <a:ext cx="2634074" cy="394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03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4900E-58E6-4C18-A4C6-55B522A3C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7427"/>
            <a:ext cx="7729728" cy="1188720"/>
          </a:xfrm>
        </p:spPr>
        <p:txBody>
          <a:bodyPr/>
          <a:lstStyle/>
          <a:p>
            <a:r>
              <a:rPr lang="es-ES" dirty="0"/>
              <a:t>La rueda de la interseccionalidad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7E6839D-3433-4472-BA86-A46755AA1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730" y="1359451"/>
            <a:ext cx="5918540" cy="5401122"/>
          </a:xfrm>
        </p:spPr>
      </p:pic>
    </p:spTree>
    <p:extLst>
      <p:ext uri="{BB962C8B-B14F-4D97-AF65-F5344CB8AC3E}">
        <p14:creationId xmlns:p14="http://schemas.microsoft.com/office/powerpoint/2010/main" val="130667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Paque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TM10001115[[fn=Paquete]]</Template>
  <TotalTime>1298</TotalTime>
  <Words>1414</Words>
  <Application>Microsoft Office PowerPoint</Application>
  <PresentationFormat>Panorámica</PresentationFormat>
  <Paragraphs>144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Gill Sans MT</vt:lpstr>
      <vt:lpstr>Wingdings</vt:lpstr>
      <vt:lpstr>Paquete</vt:lpstr>
      <vt:lpstr>Diseño personalizado</vt:lpstr>
      <vt:lpstr>Racismo y redes sociales</vt:lpstr>
      <vt:lpstr>¿Cómo opera el racismo en las redes sociales?</vt:lpstr>
      <vt:lpstr>¿Cómo combatir el racismo en las redes sociales?</vt:lpstr>
      <vt:lpstr>¿Qué es la interseccionalidad?</vt:lpstr>
      <vt:lpstr>Concepto de interseccionalidad</vt:lpstr>
      <vt:lpstr>Concepto de interseccionalidad</vt:lpstr>
      <vt:lpstr>Privilegio &amp; resistencia</vt:lpstr>
      <vt:lpstr>Kimberlé crenshaw</vt:lpstr>
      <vt:lpstr>La rueda de la interseccionalidad</vt:lpstr>
      <vt:lpstr>CLASE Pobreza - riqueza</vt:lpstr>
      <vt:lpstr>Seguir los roles de género o desafiarlos</vt:lpstr>
      <vt:lpstr>GÉNERO HOMBRE - MUJEr</vt:lpstr>
      <vt:lpstr>IDENTIDAD DE GÉNERO Cisgénero - transgénero</vt:lpstr>
      <vt:lpstr>IDENTIDAD SEXUAL Heterosexualidad - lgtbiq+</vt:lpstr>
      <vt:lpstr>‘‘RAZA’’ Blanco - racializado</vt:lpstr>
      <vt:lpstr>TEZ / TONO DE PIEL Piel clara - piel oscura</vt:lpstr>
      <vt:lpstr>BELLEZA Guapx - no guapx</vt:lpstr>
      <vt:lpstr>Cuerpo (no) normativo</vt:lpstr>
      <vt:lpstr>Sin o con discapacidad</vt:lpstr>
      <vt:lpstr>Edad o ageism</vt:lpstr>
      <vt:lpstr>Religión </vt:lpstr>
      <vt:lpstr>Nivel educativo</vt:lpstr>
      <vt:lpstr>Occidental o no occidental</vt:lpstr>
      <vt:lpstr>Palabras y Expresiones racistas</vt:lpstr>
      <vt:lpstr>Palabras y Expresiones racistas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Interseccionalidad</dc:title>
  <dc:creator>Ana Isabel Bueriberi Silo</dc:creator>
  <cp:lastModifiedBy>Ana Isabel Bueriberi</cp:lastModifiedBy>
  <cp:revision>8</cp:revision>
  <dcterms:created xsi:type="dcterms:W3CDTF">2021-07-15T10:51:26Z</dcterms:created>
  <dcterms:modified xsi:type="dcterms:W3CDTF">2022-10-20T03:42:27Z</dcterms:modified>
</cp:coreProperties>
</file>