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6" r:id="rId1"/>
  </p:sldMasterIdLst>
  <p:notesMasterIdLst>
    <p:notesMasterId r:id="rId18"/>
  </p:notes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2" r:id="rId9"/>
    <p:sldId id="271" r:id="rId10"/>
    <p:sldId id="274" r:id="rId11"/>
    <p:sldId id="275" r:id="rId12"/>
    <p:sldId id="276" r:id="rId13"/>
    <p:sldId id="277" r:id="rId14"/>
    <p:sldId id="279" r:id="rId15"/>
    <p:sldId id="278" r:id="rId16"/>
    <p:sldId id="28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2"/>
    <p:restoredTop sz="94690"/>
  </p:normalViewPr>
  <p:slideViewPr>
    <p:cSldViewPr snapToGrid="0" snapToObjects="1">
      <p:cViewPr>
        <p:scale>
          <a:sx n="78" d="100"/>
          <a:sy n="78" d="100"/>
        </p:scale>
        <p:origin x="-144" y="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137B8-88E1-174F-BBF8-70EB81615061}" type="datetimeFigureOut">
              <a:rPr lang="es-ES_tradnl" smtClean="0"/>
              <a:pPr/>
              <a:t>20/10/2017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A36C4-F44B-EC45-9CD1-43673705524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90144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6C4-F44B-EC45-9CD1-43673705524E}" type="slidenum">
              <a:rPr lang="es-ES_tradnl" smtClean="0"/>
              <a:pPr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75344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6C4-F44B-EC45-9CD1-43673705524E}" type="slidenum">
              <a:rPr lang="es-ES_tradnl" smtClean="0"/>
              <a:pPr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87258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6C4-F44B-EC45-9CD1-43673705524E}" type="slidenum">
              <a:rPr lang="es-ES_tradnl" smtClean="0"/>
              <a:pPr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954245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6C4-F44B-EC45-9CD1-43673705524E}" type="slidenum">
              <a:rPr lang="es-ES_tradnl" smtClean="0"/>
              <a:pPr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720355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6C4-F44B-EC45-9CD1-43673705524E}" type="slidenum">
              <a:rPr lang="es-ES_tradnl" smtClean="0"/>
              <a:pPr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1026976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E6440AA-91A0-436F-8FDB-C0F939DCAE21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430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trimoniocultural.gov.pt/media/uploads/revistaportuguesadearqueologia/8_2/4/06.p.177-192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639" y="1512277"/>
            <a:ext cx="6716047" cy="2669884"/>
          </a:xfrm>
        </p:spPr>
        <p:txBody>
          <a:bodyPr>
            <a:normAutofit fontScale="90000"/>
          </a:bodyPr>
          <a:lstStyle/>
          <a:p>
            <a:r>
              <a:rPr lang="es-ES_tradnl" sz="2800" b="1"/>
              <a:t>Una aproximación al proceso colonizador púnico-romano durante la Antigüedad en la costa norte africana: el caso de los </a:t>
            </a:r>
            <a:r>
              <a:rPr lang="es-ES_tradnl" sz="2800" b="1" smtClean="0"/>
              <a:t>númidas</a:t>
            </a:r>
            <a:endParaRPr lang="es-ES_tradnl" sz="280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404956" y="5729414"/>
            <a:ext cx="3305908" cy="929921"/>
          </a:xfrm>
        </p:spPr>
        <p:txBody>
          <a:bodyPr>
            <a:normAutofit fontScale="55000" lnSpcReduction="20000"/>
          </a:bodyPr>
          <a:lstStyle/>
          <a:p>
            <a:pPr algn="r">
              <a:lnSpc>
                <a:spcPct val="120000"/>
              </a:lnSpc>
            </a:pPr>
            <a:r>
              <a:rPr lang="es-ES_tradnl" b="1" dirty="0" smtClean="0"/>
              <a:t>Ruth Medina Hernández.</a:t>
            </a:r>
            <a:r>
              <a:rPr lang="es-ES_tradnl" dirty="0"/>
              <a:t> </a:t>
            </a:r>
            <a:endParaRPr lang="es-ES_tradnl" dirty="0" smtClean="0"/>
          </a:p>
          <a:p>
            <a:pPr algn="r">
              <a:lnSpc>
                <a:spcPct val="120000"/>
              </a:lnSpc>
            </a:pPr>
            <a:r>
              <a:rPr lang="es-ES_tradnl" dirty="0" smtClean="0"/>
              <a:t>Personal Investigador en Formación de la ULPGC en el Departamento de Ciencias Históricas. Email: ruth.medina@ulpgc.es</a:t>
            </a:r>
          </a:p>
          <a:p>
            <a:endParaRPr lang="es-ES_tradnl" dirty="0"/>
          </a:p>
          <a:p>
            <a:endParaRPr lang="es-ES_tradnl" b="1" dirty="0" smtClean="0"/>
          </a:p>
          <a:p>
            <a:endParaRPr lang="es-ES_tradnl" dirty="0"/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50882"/>
          <a:stretch/>
        </p:blipFill>
        <p:spPr>
          <a:xfrm>
            <a:off x="2430343" y="5589438"/>
            <a:ext cx="1670538" cy="12098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10" y="5759948"/>
            <a:ext cx="2064733" cy="86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La Numidia de </a:t>
            </a:r>
            <a:r>
              <a:rPr lang="es-ES_tradnl" dirty="0" err="1" smtClean="0"/>
              <a:t>masinisa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729" y="2447582"/>
            <a:ext cx="5714386" cy="37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601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Los reyes de </a:t>
            </a:r>
            <a:r>
              <a:rPr lang="es-ES_tradnl" dirty="0" err="1" smtClean="0"/>
              <a:t>numidia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008" y="2340864"/>
            <a:ext cx="8312130" cy="43162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215" y="2256753"/>
            <a:ext cx="3660946" cy="44844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045" y="2256753"/>
            <a:ext cx="2540000" cy="3962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392" y="3088603"/>
            <a:ext cx="35306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145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África ROMANA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45" y="2480676"/>
            <a:ext cx="5937755" cy="34348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373" y="2707448"/>
            <a:ext cx="4476750" cy="29813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2373" y="2755073"/>
            <a:ext cx="37147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846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¿y EL RESTO DE ÁFRICA?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731" t="16710" r="40761" b="36321"/>
          <a:stretch/>
        </p:blipFill>
        <p:spPr>
          <a:xfrm>
            <a:off x="3027476" y="2497015"/>
            <a:ext cx="3094892" cy="407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98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Bibliografía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_tradnl" dirty="0" err="1"/>
              <a:t>Abderrahman</a:t>
            </a:r>
            <a:r>
              <a:rPr lang="es-ES_tradnl" dirty="0"/>
              <a:t>, E. O. (2005). El mundo indígena y roma en el marruecos antiguo: La religión durante los períodos prerromano y romano.</a:t>
            </a:r>
          </a:p>
          <a:p>
            <a:r>
              <a:rPr lang="es-ES_tradnl" dirty="0"/>
              <a:t>Alvar, J. (1990). El contacto intercultural en los procesos de cambio.</a:t>
            </a:r>
            <a:r>
              <a:rPr lang="es-ES_tradnl" i="1" dirty="0"/>
              <a:t> </a:t>
            </a:r>
            <a:r>
              <a:rPr lang="es-ES_tradnl" i="1" dirty="0" err="1"/>
              <a:t>Gerión</a:t>
            </a:r>
            <a:r>
              <a:rPr lang="es-ES_tradnl" i="1" dirty="0"/>
              <a:t>, 8</a:t>
            </a:r>
            <a:r>
              <a:rPr lang="es-ES_tradnl" dirty="0"/>
              <a:t>, 11-27. </a:t>
            </a:r>
          </a:p>
          <a:p>
            <a:r>
              <a:rPr lang="es-ES_tradnl" dirty="0"/>
              <a:t>Carlos G. Wagner. (2005). Fenicios en el Extremo Occidente: conflicto y violencia en el contexto colonial arcaico.</a:t>
            </a:r>
            <a:r>
              <a:rPr lang="es-ES_tradnl" i="1" dirty="0"/>
              <a:t> Revista Portuguesa de Arqueología, 8</a:t>
            </a:r>
            <a:r>
              <a:rPr lang="es-ES_tradnl" dirty="0"/>
              <a:t>, 177-192. </a:t>
            </a:r>
            <a:r>
              <a:rPr lang="es-ES_tradnl" dirty="0" err="1"/>
              <a:t>Retrieved</a:t>
            </a:r>
            <a:r>
              <a:rPr lang="es-ES_tradnl" dirty="0"/>
              <a:t> </a:t>
            </a:r>
            <a:r>
              <a:rPr lang="es-ES_tradnl" dirty="0" err="1"/>
              <a:t>from</a:t>
            </a:r>
            <a:r>
              <a:rPr lang="es-ES_tradnl" dirty="0"/>
              <a:t> </a:t>
            </a:r>
            <a:r>
              <a:rPr lang="es-ES_tradnl" dirty="0">
                <a:hlinkClick r:id="rId2"/>
              </a:rPr>
              <a:t>http://www.patrimoniocultural.gov.pt/media/uploads/revistaportuguesadearqueologia/8_2/4/06.p.177-192.pdf</a:t>
            </a:r>
            <a:endParaRPr lang="es-ES_tradnl" dirty="0"/>
          </a:p>
          <a:p>
            <a:r>
              <a:rPr lang="es-ES_tradnl" dirty="0"/>
              <a:t>Fernández-Carrión, M. (2008). Historiografía, metodología y tipología de fronteras.</a:t>
            </a:r>
            <a:r>
              <a:rPr lang="es-ES_tradnl" i="1" dirty="0"/>
              <a:t> </a:t>
            </a:r>
            <a:r>
              <a:rPr lang="es-ES_tradnl" i="1" dirty="0" err="1"/>
              <a:t>Naveg</a:t>
            </a:r>
            <a:r>
              <a:rPr lang="es-ES_tradnl" i="1" dirty="0"/>
              <a:t>@ </a:t>
            </a:r>
            <a:r>
              <a:rPr lang="es-ES_tradnl" i="1" dirty="0" err="1"/>
              <a:t>Mérica</a:t>
            </a:r>
            <a:r>
              <a:rPr lang="es-ES_tradnl" i="1" dirty="0"/>
              <a:t>, </a:t>
            </a:r>
            <a:r>
              <a:rPr lang="es-ES_tradnl" dirty="0"/>
              <a:t>(1), 1. </a:t>
            </a:r>
            <a:endParaRPr lang="es-ES_tradnl" dirty="0" smtClean="0"/>
          </a:p>
          <a:p>
            <a:r>
              <a:rPr lang="es-ES_tradnl" dirty="0" smtClean="0"/>
              <a:t>García-</a:t>
            </a:r>
            <a:r>
              <a:rPr lang="es-ES_tradnl" dirty="0" err="1" smtClean="0"/>
              <a:t>Gelabert</a:t>
            </a:r>
            <a:r>
              <a:rPr lang="es-ES_tradnl" dirty="0" smtClean="0"/>
              <a:t> </a:t>
            </a:r>
            <a:r>
              <a:rPr lang="es-ES_tradnl" dirty="0"/>
              <a:t>Pérez, M. P. (2005). Movilidad entre áfrica y la península ibérica en la antigüedad.</a:t>
            </a:r>
          </a:p>
          <a:p>
            <a:r>
              <a:rPr lang="es-ES_tradnl" dirty="0"/>
              <a:t>Jiménez González, J. J. (S.D.).  </a:t>
            </a:r>
            <a:r>
              <a:rPr lang="es-ES_tradnl" dirty="0" smtClean="0"/>
              <a:t>Tribus </a:t>
            </a:r>
            <a:r>
              <a:rPr lang="es-ES_tradnl" dirty="0"/>
              <a:t>norteafricanas en la </a:t>
            </a:r>
            <a:r>
              <a:rPr lang="es-ES_tradnl" dirty="0" err="1"/>
              <a:t>antigëdad</a:t>
            </a:r>
            <a:r>
              <a:rPr lang="es-ES_tradnl" dirty="0"/>
              <a:t> y modelos de organización </a:t>
            </a:r>
            <a:r>
              <a:rPr lang="es-ES_tradnl" dirty="0" smtClean="0"/>
              <a:t>social. </a:t>
            </a:r>
            <a:r>
              <a:rPr lang="es-ES_tradnl" i="1" dirty="0" smtClean="0"/>
              <a:t>S.d</a:t>
            </a:r>
            <a:r>
              <a:rPr lang="es-ES_tradnl" i="1" dirty="0"/>
              <a:t>., </a:t>
            </a:r>
            <a:endParaRPr lang="es-ES_tradnl" i="1" dirty="0" smtClean="0"/>
          </a:p>
          <a:p>
            <a:r>
              <a:rPr lang="es-ES_tradnl" dirty="0"/>
              <a:t>Lagunero, D. B. Conquistadores y conquistados: Estrategias de dominio y formas administrativas de origen púnico en el áfrica romana</a:t>
            </a:r>
            <a:r>
              <a:rPr lang="es-ES_tradnl" dirty="0" smtClean="0"/>
              <a:t>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xmlns="" val="9610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Bibliografía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_tradnl" dirty="0" smtClean="0"/>
              <a:t>López </a:t>
            </a:r>
            <a:r>
              <a:rPr lang="es-ES_tradnl" dirty="0" err="1" smtClean="0"/>
              <a:t>Domech</a:t>
            </a:r>
            <a:r>
              <a:rPr lang="es-ES_tradnl" dirty="0" smtClean="0"/>
              <a:t>, R. (1986). Sobre reyes, reyezuelos y caudillos militares en la protohistoria hispana.</a:t>
            </a:r>
            <a:r>
              <a:rPr lang="es-ES_tradnl" i="1" dirty="0" smtClean="0"/>
              <a:t> </a:t>
            </a:r>
            <a:r>
              <a:rPr lang="es-ES_tradnl" i="1" dirty="0" err="1" smtClean="0"/>
              <a:t>Studia</a:t>
            </a:r>
            <a:r>
              <a:rPr lang="es-ES_tradnl" i="1" dirty="0" smtClean="0"/>
              <a:t> </a:t>
            </a:r>
            <a:r>
              <a:rPr lang="es-ES_tradnl" i="1" dirty="0" err="1" smtClean="0"/>
              <a:t>Historica</a:t>
            </a:r>
            <a:r>
              <a:rPr lang="es-ES_tradnl" i="1" dirty="0" smtClean="0"/>
              <a:t>. Historia Antigua, </a:t>
            </a:r>
            <a:r>
              <a:rPr lang="es-ES_tradnl" dirty="0" smtClean="0"/>
              <a:t>, 19-22. </a:t>
            </a:r>
          </a:p>
          <a:p>
            <a:r>
              <a:rPr lang="es-ES_tradnl" dirty="0" smtClean="0"/>
              <a:t>Machuca Prieto, F. (2014). Viejos problemas, nuevos enfoques: Las aportaciones de la teoría poscolonial al estudio de la antigüedad.</a:t>
            </a:r>
            <a:r>
              <a:rPr lang="es-ES_tradnl" i="1" dirty="0" smtClean="0"/>
              <a:t> Revista Historia Autónoma: Revista Multidisciplinar De La Asociación Historia Autónoma, </a:t>
            </a:r>
            <a:endParaRPr lang="es-ES_tradnl" dirty="0" smtClean="0"/>
          </a:p>
          <a:p>
            <a:r>
              <a:rPr lang="es-ES_tradnl" dirty="0" smtClean="0"/>
              <a:t>Martínez, F. P., &amp; Bernard, G. (2012). </a:t>
            </a:r>
            <a:r>
              <a:rPr lang="es-ES_tradnl" i="1" dirty="0" smtClean="0"/>
              <a:t>Confines: El extremo del mundo durante la antigüedad</a:t>
            </a:r>
            <a:r>
              <a:rPr lang="es-ES_tradnl" dirty="0" smtClean="0"/>
              <a:t> Universidad de Alicante.</a:t>
            </a:r>
          </a:p>
          <a:p>
            <a:r>
              <a:rPr lang="es-ES_tradnl" dirty="0" smtClean="0"/>
              <a:t>Sánchez-Mejía, M. L. (2016). Colonialismo y alteridad: El debate racial y cultural en la conquista de </a:t>
            </a:r>
            <a:r>
              <a:rPr lang="es-ES_tradnl" dirty="0" err="1" smtClean="0"/>
              <a:t>argelia</a:t>
            </a:r>
            <a:r>
              <a:rPr lang="es-ES_tradnl" dirty="0" smtClean="0"/>
              <a:t>.</a:t>
            </a:r>
            <a:r>
              <a:rPr lang="es-ES_tradnl" i="1" dirty="0" smtClean="0"/>
              <a:t> </a:t>
            </a:r>
            <a:r>
              <a:rPr lang="es-ES_tradnl" i="1" dirty="0" err="1" smtClean="0"/>
              <a:t>Araucaria.Revista</a:t>
            </a:r>
            <a:r>
              <a:rPr lang="es-ES_tradnl" i="1" dirty="0" smtClean="0"/>
              <a:t> Iberoamericana De Filosofía, Política y Humanidades, 18</a:t>
            </a:r>
            <a:r>
              <a:rPr lang="es-ES_tradnl" dirty="0" smtClean="0"/>
              <a:t>(36)</a:t>
            </a:r>
          </a:p>
          <a:p>
            <a:r>
              <a:rPr lang="es-ES_tradnl" dirty="0" smtClean="0"/>
              <a:t>Valverde, L. A. (2012). La situación de </a:t>
            </a:r>
            <a:r>
              <a:rPr lang="es-ES_tradnl" dirty="0" err="1" smtClean="0"/>
              <a:t>mauretania</a:t>
            </a:r>
            <a:r>
              <a:rPr lang="es-ES_tradnl" dirty="0" smtClean="0"/>
              <a:t> a finales del segundo triunvirato e inicios del principado de Augusto/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situation</a:t>
            </a:r>
            <a:r>
              <a:rPr lang="es-ES_tradnl" dirty="0" smtClean="0"/>
              <a:t> of </a:t>
            </a:r>
            <a:r>
              <a:rPr lang="es-ES_tradnl" dirty="0" err="1" smtClean="0"/>
              <a:t>mauretania</a:t>
            </a:r>
            <a:r>
              <a:rPr lang="es-ES_tradnl" dirty="0" smtClean="0"/>
              <a:t> in late II </a:t>
            </a:r>
            <a:r>
              <a:rPr lang="es-ES_tradnl" dirty="0" err="1" smtClean="0"/>
              <a:t>triumvirate</a:t>
            </a:r>
            <a:r>
              <a:rPr lang="es-ES_tradnl" dirty="0" smtClean="0"/>
              <a:t> and </a:t>
            </a:r>
            <a:r>
              <a:rPr lang="es-ES_tradnl" dirty="0" err="1" smtClean="0"/>
              <a:t>early</a:t>
            </a:r>
            <a:r>
              <a:rPr lang="es-ES_tradnl" dirty="0" smtClean="0"/>
              <a:t> </a:t>
            </a:r>
            <a:r>
              <a:rPr lang="es-ES_tradnl" dirty="0" err="1" smtClean="0"/>
              <a:t>augustan</a:t>
            </a:r>
            <a:r>
              <a:rPr lang="es-ES_tradnl" dirty="0" smtClean="0"/>
              <a:t>.</a:t>
            </a:r>
            <a:r>
              <a:rPr lang="es-ES_tradnl" i="1" dirty="0" smtClean="0"/>
              <a:t> </a:t>
            </a:r>
            <a:r>
              <a:rPr lang="es-ES_tradnl" i="1" dirty="0" err="1" smtClean="0"/>
              <a:t>Gerión</a:t>
            </a:r>
            <a:r>
              <a:rPr lang="es-ES_tradnl" i="1" dirty="0" smtClean="0"/>
              <a:t>, 30</a:t>
            </a:r>
            <a:r>
              <a:rPr lang="es-ES_tradnl" dirty="0" smtClean="0"/>
              <a:t>, 149-167. </a:t>
            </a:r>
          </a:p>
          <a:p>
            <a:r>
              <a:rPr lang="es-ES_tradnl" dirty="0" smtClean="0"/>
              <a:t>Wagner, C. G. (2005). Fenicios en el extremo occidente: Conflicto y violencia en el contexto colonial arcaico.</a:t>
            </a:r>
            <a:r>
              <a:rPr lang="es-ES_tradnl" i="1" dirty="0" smtClean="0"/>
              <a:t> Revista Portuguesa De </a:t>
            </a:r>
            <a:r>
              <a:rPr lang="es-ES_tradnl" i="1" dirty="0" err="1" smtClean="0"/>
              <a:t>Arqueologia</a:t>
            </a:r>
            <a:r>
              <a:rPr lang="es-ES_tradnl" i="1" dirty="0" smtClean="0"/>
              <a:t>, 8</a:t>
            </a:r>
            <a:r>
              <a:rPr lang="es-ES_tradnl" dirty="0" smtClean="0"/>
              <a:t>(2), 177-192.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xmlns="" val="31300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639" y="1512277"/>
            <a:ext cx="6716047" cy="2669884"/>
          </a:xfrm>
        </p:spPr>
        <p:txBody>
          <a:bodyPr>
            <a:normAutofit fontScale="90000"/>
          </a:bodyPr>
          <a:lstStyle/>
          <a:p>
            <a:r>
              <a:rPr lang="es-ES_tradnl" sz="2800" b="1"/>
              <a:t>Una aproximación al proceso colonizador púnico-romano durante la Antigüedad en la costa norte africana: el caso de los </a:t>
            </a:r>
            <a:r>
              <a:rPr lang="es-ES_tradnl" sz="2800" b="1" smtClean="0"/>
              <a:t>númidas</a:t>
            </a:r>
            <a:endParaRPr lang="es-ES_tradnl" sz="280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404956" y="5729414"/>
            <a:ext cx="3305908" cy="929921"/>
          </a:xfrm>
        </p:spPr>
        <p:txBody>
          <a:bodyPr>
            <a:normAutofit fontScale="55000" lnSpcReduction="20000"/>
          </a:bodyPr>
          <a:lstStyle/>
          <a:p>
            <a:pPr algn="r">
              <a:lnSpc>
                <a:spcPct val="120000"/>
              </a:lnSpc>
            </a:pPr>
            <a:r>
              <a:rPr lang="es-ES_tradnl" b="1" dirty="0" smtClean="0"/>
              <a:t>Ruth Medina Hernández.</a:t>
            </a:r>
            <a:r>
              <a:rPr lang="es-ES_tradnl" dirty="0"/>
              <a:t> </a:t>
            </a:r>
            <a:endParaRPr lang="es-ES_tradnl" dirty="0" smtClean="0"/>
          </a:p>
          <a:p>
            <a:pPr algn="r">
              <a:lnSpc>
                <a:spcPct val="120000"/>
              </a:lnSpc>
            </a:pPr>
            <a:r>
              <a:rPr lang="es-ES_tradnl" dirty="0" smtClean="0"/>
              <a:t>Personal Investigador en Formación de la ULPGC en el Departamento de Ciencias Históricas. Email: ruth.medina@ulpgc.es</a:t>
            </a:r>
          </a:p>
          <a:p>
            <a:endParaRPr lang="es-ES_tradnl" dirty="0"/>
          </a:p>
          <a:p>
            <a:endParaRPr lang="es-ES_tradnl" b="1" dirty="0" smtClean="0"/>
          </a:p>
          <a:p>
            <a:endParaRPr lang="es-ES_tradnl" dirty="0"/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50882"/>
          <a:stretch/>
        </p:blipFill>
        <p:spPr>
          <a:xfrm>
            <a:off x="2430343" y="5589438"/>
            <a:ext cx="1670538" cy="12098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10" y="5759948"/>
            <a:ext cx="2064733" cy="86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549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Introducción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sz="2100" i="1" dirty="0" smtClean="0"/>
              <a:t>La frontera [</a:t>
            </a:r>
            <a:r>
              <a:rPr lang="mr-IN" sz="2100" i="1" dirty="0"/>
              <a:t>…</a:t>
            </a:r>
            <a:r>
              <a:rPr lang="es-ES_tradnl" sz="2100" i="1" dirty="0"/>
              <a:t>]localización geográfica de tierra de nadie u otra tierra, que separa dos realidades, con una connotación política sobre una realidad geográfica constatable […] partía de la consideración del propio país como centro de poder y civilización y al resto se le consideraba pueblos bárbaros (Fernández Carrión, 2008, p.2).</a:t>
            </a:r>
          </a:p>
          <a:p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333" t="1848" r="3167" b="2993"/>
          <a:stretch/>
        </p:blipFill>
        <p:spPr>
          <a:xfrm>
            <a:off x="1300227" y="705955"/>
            <a:ext cx="6549390" cy="50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355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contacto cultural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73352" y="3019480"/>
            <a:ext cx="4584573" cy="2981270"/>
          </a:xfrm>
        </p:spPr>
        <p:txBody>
          <a:bodyPr>
            <a:noAutofit/>
          </a:bodyPr>
          <a:lstStyle/>
          <a:p>
            <a:pPr marL="385763" indent="-385763">
              <a:buAutoNum type="arabicPeriod"/>
            </a:pPr>
            <a:r>
              <a:rPr lang="es-ES" sz="1500" dirty="0"/>
              <a:t>Contacto, primero esporádico y luego sistemático</a:t>
            </a:r>
          </a:p>
          <a:p>
            <a:pPr marL="385763" indent="-385763">
              <a:buFont typeface="+mj-lt"/>
              <a:buAutoNum type="arabicPeriod" startAt="2"/>
            </a:pPr>
            <a:r>
              <a:rPr lang="es-ES" sz="1500" dirty="0"/>
              <a:t>Desestructuración</a:t>
            </a:r>
          </a:p>
          <a:p>
            <a:pPr marL="385763" indent="-385763">
              <a:buFont typeface="+mj-lt"/>
              <a:buAutoNum type="arabicPeriod" startAt="3"/>
            </a:pPr>
            <a:r>
              <a:rPr lang="es-ES" sz="1500" dirty="0"/>
              <a:t>Reestructuración en la economía, sociedad, política e ideología</a:t>
            </a:r>
          </a:p>
          <a:p>
            <a:pPr>
              <a:buFont typeface="Wingdings" pitchFamily="2" charset="2"/>
              <a:buChar char="§"/>
            </a:pPr>
            <a:r>
              <a:rPr lang="es-ES" sz="1500" dirty="0"/>
              <a:t> Tres posibles situaciones:</a:t>
            </a:r>
          </a:p>
          <a:p>
            <a:pPr marL="720090" lvl="1" indent="-342900">
              <a:buFont typeface="Courier New" pitchFamily="49" charset="0"/>
              <a:buChar char="o"/>
            </a:pPr>
            <a:r>
              <a:rPr lang="es-ES" sz="1500" dirty="0"/>
              <a:t>Transculturación</a:t>
            </a:r>
          </a:p>
          <a:p>
            <a:pPr marL="720090" lvl="1" indent="-342900">
              <a:buFont typeface="Courier New" pitchFamily="49" charset="0"/>
              <a:buChar char="o"/>
            </a:pPr>
            <a:r>
              <a:rPr lang="es-ES" sz="1500" dirty="0"/>
              <a:t>Regeneración cultural</a:t>
            </a:r>
          </a:p>
          <a:p>
            <a:pPr marL="720090" lvl="1" indent="-342900">
              <a:buFont typeface="Courier New" pitchFamily="49" charset="0"/>
              <a:buChar char="o"/>
            </a:pPr>
            <a:r>
              <a:rPr lang="es-ES" sz="1500" dirty="0"/>
              <a:t>Mutación</a:t>
            </a:r>
            <a:endParaRPr lang="es-ES_tradnl" sz="825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4680" y="2741998"/>
            <a:ext cx="2111937" cy="2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83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contacto cultural</a:t>
            </a:r>
            <a:endParaRPr lang="es-ES_tradnl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603122" y="2388975"/>
            <a:ext cx="5937755" cy="3101983"/>
          </a:xfrm>
        </p:spPr>
        <p:txBody>
          <a:bodyPr/>
          <a:lstStyle/>
          <a:p>
            <a:pPr marL="0" indent="0">
              <a:buNone/>
            </a:pPr>
            <a:r>
              <a:rPr lang="es-ES_tradnl" sz="1800" i="1" dirty="0"/>
              <a:t> […] las relaciones no manifiestamente violentas pueden encerrar más que una colaboración aparte, una resistencia pasiva, que no excluye en modo alguno </a:t>
            </a:r>
            <a:r>
              <a:rPr lang="es-ES_tradnl" sz="1800" i="1" dirty="0" smtClean="0"/>
              <a:t>la existencia del conflicto </a:t>
            </a:r>
            <a:r>
              <a:rPr lang="es-ES_tradnl" sz="1800" dirty="0" smtClean="0"/>
              <a:t>(</a:t>
            </a:r>
            <a:r>
              <a:rPr lang="es-ES_tradnl" sz="1800" dirty="0" err="1" smtClean="0"/>
              <a:t>Nenci</a:t>
            </a:r>
            <a:r>
              <a:rPr lang="es-ES_tradnl" sz="1800" dirty="0" smtClean="0"/>
              <a:t> y </a:t>
            </a:r>
            <a:r>
              <a:rPr lang="es-ES_tradnl" sz="1800" dirty="0" err="1" smtClean="0"/>
              <a:t>Cataldi</a:t>
            </a:r>
            <a:r>
              <a:rPr lang="es-ES_tradnl" sz="1800" dirty="0" smtClean="0"/>
              <a:t>, 1983, p.590)</a:t>
            </a:r>
            <a:endParaRPr lang="es-ES_tradnl" sz="1800" dirty="0"/>
          </a:p>
          <a:p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826" y="2202086"/>
            <a:ext cx="4634346" cy="34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532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Los indígenas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73352" y="2973628"/>
            <a:ext cx="5797296" cy="2326487"/>
          </a:xfrm>
        </p:spPr>
        <p:txBody>
          <a:bodyPr/>
          <a:lstStyle/>
          <a:p>
            <a:r>
              <a:rPr lang="es-ES_tradnl" sz="2100" dirty="0"/>
              <a:t>¿Cómo los conocemos?</a:t>
            </a:r>
          </a:p>
          <a:p>
            <a:r>
              <a:rPr lang="es-ES_tradnl" sz="2100" dirty="0"/>
              <a:t>¿Quiénes eran?</a:t>
            </a:r>
          </a:p>
          <a:p>
            <a:r>
              <a:rPr lang="es-ES_tradnl" sz="2100" dirty="0"/>
              <a:t>Organización tribal-jefatura</a:t>
            </a:r>
          </a:p>
          <a:p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178" b="4912"/>
          <a:stretch/>
        </p:blipFill>
        <p:spPr>
          <a:xfrm>
            <a:off x="5057775" y="2708782"/>
            <a:ext cx="3569018" cy="23548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05" y="925702"/>
            <a:ext cx="8129588" cy="495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96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Los númidas</a:t>
            </a:r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2700957"/>
            <a:ext cx="4343400" cy="30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1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Los númidas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73352" y="2835784"/>
            <a:ext cx="3727323" cy="2326487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ClrTx/>
              <a:buNone/>
            </a:pPr>
            <a:r>
              <a:rPr lang="es-ES_tradnl" sz="2100" dirty="0"/>
              <a:t>[</a:t>
            </a:r>
            <a:r>
              <a:rPr lang="mr-IN" sz="2100" dirty="0"/>
              <a:t>…</a:t>
            </a:r>
            <a:r>
              <a:rPr lang="es-ES_tradnl" sz="2100" dirty="0"/>
              <a:t>]pueblo que desconoce las riendas y guía sus caballos agitando una vara entre las dos orejas del animal como si de una brida se tratase. </a:t>
            </a:r>
            <a:r>
              <a:rPr lang="es-ES_tradnl" sz="2100" b="1" dirty="0"/>
              <a:t>Tierra ésta fecunda en guerras y guerreros, y presta a desenvainar la espada tanto como a engañar</a:t>
            </a:r>
            <a:r>
              <a:rPr lang="es-ES_tradnl" sz="2100" dirty="0"/>
              <a:t>. (</a:t>
            </a:r>
            <a:r>
              <a:rPr lang="es-ES_tradnl" sz="2100" dirty="0" err="1"/>
              <a:t>Silio</a:t>
            </a:r>
            <a:r>
              <a:rPr lang="es-ES_tradnl" sz="2100" dirty="0"/>
              <a:t> Itálico, </a:t>
            </a:r>
            <a:r>
              <a:rPr lang="es-ES_tradnl" sz="2100" i="1" dirty="0"/>
              <a:t>La Guerra Púnica</a:t>
            </a:r>
            <a:r>
              <a:rPr lang="es-ES_tradnl" sz="2100" dirty="0"/>
              <a:t>).</a:t>
            </a:r>
          </a:p>
          <a:p>
            <a:pPr marL="0" indent="0">
              <a:spcBef>
                <a:spcPts val="0"/>
              </a:spcBef>
              <a:buClrTx/>
              <a:buNone/>
            </a:pP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097" y="2592324"/>
            <a:ext cx="2530851" cy="321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105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98638" y="2428455"/>
            <a:ext cx="2197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Sistema de jefatura</a:t>
            </a:r>
            <a:endParaRPr lang="es-ES_tradnl" sz="2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364761" y="2352542"/>
            <a:ext cx="87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Reino</a:t>
            </a:r>
            <a:endParaRPr lang="es-ES_tradnl" sz="2000" dirty="0"/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2382475" y="3911922"/>
            <a:ext cx="892641" cy="1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3243253" y="3266764"/>
            <a:ext cx="2049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Conflictos resueltos en el seno del círculo de parentesco </a:t>
            </a:r>
            <a:endParaRPr lang="es-ES_tradnl" sz="2000" dirty="0"/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1571036" y="2828565"/>
            <a:ext cx="1" cy="79958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812256" y="3590657"/>
            <a:ext cx="1660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Aparente igualdad social</a:t>
            </a:r>
            <a:endParaRPr lang="es-ES_tradnl" sz="2000" dirty="0"/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1521206" y="4344259"/>
            <a:ext cx="0" cy="755241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694260" y="5005929"/>
            <a:ext cx="1660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División del trabajo basada en la edad y género</a:t>
            </a:r>
            <a:endParaRPr lang="es-ES_tradnl" sz="2000" dirty="0"/>
          </a:p>
        </p:txBody>
      </p:sp>
      <p:cxnSp>
        <p:nvCxnSpPr>
          <p:cNvPr id="21" name="Conector recto de flecha 20"/>
          <p:cNvCxnSpPr/>
          <p:nvPr/>
        </p:nvCxnSpPr>
        <p:spPr>
          <a:xfrm>
            <a:off x="5703222" y="2744090"/>
            <a:ext cx="903" cy="88406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5111344" y="3562797"/>
            <a:ext cx="1660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Supremacía de una “familia”</a:t>
            </a:r>
            <a:endParaRPr lang="es-ES_tradnl" sz="2000" dirty="0"/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4012426" y="4573641"/>
            <a:ext cx="3462" cy="79240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3242177" y="5366046"/>
            <a:ext cx="1660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Importancia de las relaciones de parentesco</a:t>
            </a:r>
            <a:endParaRPr lang="es-ES_tradnl" sz="2000" dirty="0"/>
          </a:p>
        </p:txBody>
      </p:sp>
      <p:cxnSp>
        <p:nvCxnSpPr>
          <p:cNvPr id="26" name="Conector recto de flecha 25"/>
          <p:cNvCxnSpPr/>
          <p:nvPr/>
        </p:nvCxnSpPr>
        <p:spPr>
          <a:xfrm flipV="1">
            <a:off x="6180151" y="2551153"/>
            <a:ext cx="787989" cy="144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6968140" y="2307300"/>
            <a:ext cx="1660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Dependencia de Roma</a:t>
            </a:r>
            <a:endParaRPr lang="es-ES_tradnl" sz="2000" dirty="0"/>
          </a:p>
        </p:txBody>
      </p:sp>
      <p:cxnSp>
        <p:nvCxnSpPr>
          <p:cNvPr id="30" name="Conector recto de flecha 29"/>
          <p:cNvCxnSpPr>
            <a:endCxn id="31" idx="0"/>
          </p:cNvCxnSpPr>
          <p:nvPr/>
        </p:nvCxnSpPr>
        <p:spPr>
          <a:xfrm>
            <a:off x="7647158" y="3020820"/>
            <a:ext cx="0" cy="69586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6772158" y="3716685"/>
            <a:ext cx="175000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000" smtClean="0"/>
              <a:t>Redes clientelares</a:t>
            </a:r>
            <a:endParaRPr lang="es-ES_tradnl" sz="2000" dirty="0"/>
          </a:p>
        </p:txBody>
      </p:sp>
      <p:sp>
        <p:nvSpPr>
          <p:cNvPr id="58" name="Título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</p:spPr>
        <p:txBody>
          <a:bodyPr/>
          <a:lstStyle/>
          <a:p>
            <a:r>
              <a:rPr lang="es-ES_tradnl" dirty="0" smtClean="0"/>
              <a:t>Organización Social y política</a:t>
            </a:r>
            <a:endParaRPr lang="es-ES_tradnl" dirty="0"/>
          </a:p>
        </p:txBody>
      </p:sp>
      <p:cxnSp>
        <p:nvCxnSpPr>
          <p:cNvPr id="60" name="Conector recto de flecha 59"/>
          <p:cNvCxnSpPr/>
          <p:nvPr/>
        </p:nvCxnSpPr>
        <p:spPr>
          <a:xfrm flipV="1">
            <a:off x="2848182" y="2628510"/>
            <a:ext cx="2444352" cy="1416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4276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Numidia: antes de la II </a:t>
            </a:r>
            <a:r>
              <a:rPr lang="es-ES_tradnl" dirty="0" err="1" smtClean="0"/>
              <a:t>gUERRA</a:t>
            </a:r>
            <a:r>
              <a:rPr lang="es-ES_tradnl" dirty="0" smtClean="0"/>
              <a:t> </a:t>
            </a:r>
            <a:r>
              <a:rPr lang="es-ES_tradnl" dirty="0" err="1" smtClean="0"/>
              <a:t>pÚNICA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237" y="2401346"/>
            <a:ext cx="6377370" cy="368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373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quete">
  <a:themeElements>
    <a:clrScheme name="Paque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quet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que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717</TotalTime>
  <Words>426</Words>
  <Application>Microsoft Office PowerPoint</Application>
  <PresentationFormat>Presentación en pantalla (4:3)</PresentationFormat>
  <Paragraphs>64</Paragraphs>
  <Slides>16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Paquete</vt:lpstr>
      <vt:lpstr>Una aproximación al proceso colonizador púnico-romano durante la Antigüedad en la costa norte africana: el caso de los númidas</vt:lpstr>
      <vt:lpstr>Introducción</vt:lpstr>
      <vt:lpstr>contacto cultural</vt:lpstr>
      <vt:lpstr>contacto cultural</vt:lpstr>
      <vt:lpstr>Los indígenas</vt:lpstr>
      <vt:lpstr>Los númidas</vt:lpstr>
      <vt:lpstr>Los númidas</vt:lpstr>
      <vt:lpstr>Organización Social y política</vt:lpstr>
      <vt:lpstr>Numidia: antes de la II gUERRA pÚNICA</vt:lpstr>
      <vt:lpstr>La Numidia de masinisa</vt:lpstr>
      <vt:lpstr>Los reyes de numidia</vt:lpstr>
      <vt:lpstr>África ROMANA</vt:lpstr>
      <vt:lpstr>¿y EL RESTO DE ÁFRICA?</vt:lpstr>
      <vt:lpstr>Bibliografía</vt:lpstr>
      <vt:lpstr>Bibliografía</vt:lpstr>
      <vt:lpstr>Una aproximación al proceso colonizador púnico-romano durante la Antigüedad en la costa norte africana: el caso de los númidas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Una aproximación al proceso colonizador púnico-romano durante la Antigüedad en la costa norte africana</dc:title>
  <dc:creator>RUTH MEDINA HERNÁNDEZ</dc:creator>
  <cp:lastModifiedBy>externo</cp:lastModifiedBy>
  <cp:revision>31</cp:revision>
  <dcterms:created xsi:type="dcterms:W3CDTF">2017-10-19T01:09:38Z</dcterms:created>
  <dcterms:modified xsi:type="dcterms:W3CDTF">2017-10-20T09:19:52Z</dcterms:modified>
</cp:coreProperties>
</file>