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301" r:id="rId11"/>
    <p:sldId id="277" r:id="rId12"/>
    <p:sldId id="285" r:id="rId13"/>
    <p:sldId id="288" r:id="rId14"/>
    <p:sldId id="289" r:id="rId15"/>
    <p:sldId id="271" r:id="rId16"/>
    <p:sldId id="290" r:id="rId17"/>
    <p:sldId id="291" r:id="rId18"/>
    <p:sldId id="292" r:id="rId19"/>
    <p:sldId id="293" r:id="rId20"/>
    <p:sldId id="300" r:id="rId21"/>
    <p:sldId id="275" r:id="rId22"/>
    <p:sldId id="276" r:id="rId23"/>
    <p:sldId id="257" r:id="rId24"/>
    <p:sldId id="294" r:id="rId25"/>
    <p:sldId id="298" r:id="rId26"/>
    <p:sldId id="258" r:id="rId27"/>
    <p:sldId id="296" r:id="rId28"/>
    <p:sldId id="259" r:id="rId29"/>
    <p:sldId id="302" r:id="rId30"/>
    <p:sldId id="297" r:id="rId31"/>
    <p:sldId id="286" r:id="rId32"/>
    <p:sldId id="303" r:id="rId33"/>
    <p:sldId id="260" r:id="rId34"/>
    <p:sldId id="272" r:id="rId35"/>
    <p:sldId id="299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6A8C5-EE73-438D-B5B8-7FB9EA74DA9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B08D0C19-FDAC-4F93-8779-8A1DB8CD017C}">
      <dgm:prSet phldrT="[Texto]"/>
      <dgm:spPr/>
      <dgm:t>
        <a:bodyPr/>
        <a:lstStyle/>
        <a:p>
          <a:r>
            <a:rPr lang="es-ES" dirty="0" smtClean="0"/>
            <a:t>Élites tradicionales</a:t>
          </a:r>
          <a:endParaRPr lang="es-ES" dirty="0"/>
        </a:p>
      </dgm:t>
    </dgm:pt>
    <dgm:pt modelId="{C8E7FD55-6BD8-40B8-BFDE-289A93BCED2E}" type="parTrans" cxnId="{0400DD0B-4DE9-4E93-A8B6-247A99D653A7}">
      <dgm:prSet/>
      <dgm:spPr/>
      <dgm:t>
        <a:bodyPr/>
        <a:lstStyle/>
        <a:p>
          <a:endParaRPr lang="es-ES"/>
        </a:p>
      </dgm:t>
    </dgm:pt>
    <dgm:pt modelId="{E4A79A5F-FB73-4521-8F83-0C57DB2379DC}" type="sibTrans" cxnId="{0400DD0B-4DE9-4E93-A8B6-247A99D653A7}">
      <dgm:prSet/>
      <dgm:spPr/>
      <dgm:t>
        <a:bodyPr/>
        <a:lstStyle/>
        <a:p>
          <a:endParaRPr lang="es-ES"/>
        </a:p>
      </dgm:t>
    </dgm:pt>
    <dgm:pt modelId="{56F0363C-674E-4401-8EB3-011E3F804861}">
      <dgm:prSet phldrT="[Texto]"/>
      <dgm:spPr/>
      <dgm:t>
        <a:bodyPr/>
        <a:lstStyle/>
        <a:p>
          <a:r>
            <a:rPr lang="es-ES" dirty="0" smtClean="0"/>
            <a:t>Caciques pagados/administradores</a:t>
          </a:r>
          <a:endParaRPr lang="es-ES" dirty="0"/>
        </a:p>
      </dgm:t>
    </dgm:pt>
    <dgm:pt modelId="{F79460B4-8DCA-4360-A9C2-DD26CF95A5C4}" type="parTrans" cxnId="{8815DA8C-4C68-4B11-8F90-495C28488E99}">
      <dgm:prSet/>
      <dgm:spPr/>
      <dgm:t>
        <a:bodyPr/>
        <a:lstStyle/>
        <a:p>
          <a:endParaRPr lang="es-ES"/>
        </a:p>
      </dgm:t>
    </dgm:pt>
    <dgm:pt modelId="{FE0E91D5-F562-4014-A700-0F23A25A9BC4}" type="sibTrans" cxnId="{8815DA8C-4C68-4B11-8F90-495C28488E99}">
      <dgm:prSet/>
      <dgm:spPr/>
      <dgm:t>
        <a:bodyPr/>
        <a:lstStyle/>
        <a:p>
          <a:endParaRPr lang="es-ES"/>
        </a:p>
      </dgm:t>
    </dgm:pt>
    <dgm:pt modelId="{8967B54F-9286-4AA3-87E0-B40598DE7B57}">
      <dgm:prSet phldrT="[Texto]"/>
      <dgm:spPr/>
      <dgm:t>
        <a:bodyPr/>
        <a:lstStyle/>
        <a:p>
          <a:r>
            <a:rPr lang="es-ES" dirty="0" smtClean="0"/>
            <a:t>Burguesía burocrática de  Estado</a:t>
          </a:r>
          <a:endParaRPr lang="es-ES" dirty="0"/>
        </a:p>
      </dgm:t>
    </dgm:pt>
    <dgm:pt modelId="{4580EFB2-8EEB-43A7-B0F9-A2C4C61FC0B5}" type="parTrans" cxnId="{62CF9685-32D3-4F0A-BCA4-FCA666A5F137}">
      <dgm:prSet/>
      <dgm:spPr/>
      <dgm:t>
        <a:bodyPr/>
        <a:lstStyle/>
        <a:p>
          <a:endParaRPr lang="es-ES"/>
        </a:p>
      </dgm:t>
    </dgm:pt>
    <dgm:pt modelId="{2B9EA0B1-949D-4C56-B4BA-B7091876C188}" type="sibTrans" cxnId="{62CF9685-32D3-4F0A-BCA4-FCA666A5F137}">
      <dgm:prSet/>
      <dgm:spPr/>
      <dgm:t>
        <a:bodyPr/>
        <a:lstStyle/>
        <a:p>
          <a:endParaRPr lang="es-ES"/>
        </a:p>
      </dgm:t>
    </dgm:pt>
    <dgm:pt modelId="{FBFFBBF2-F692-428F-B5C5-CB57E4D7B086}" type="pres">
      <dgm:prSet presAssocID="{0276A8C5-EE73-438D-B5B8-7FB9EA74DA96}" presName="CompostProcess" presStyleCnt="0">
        <dgm:presLayoutVars>
          <dgm:dir/>
          <dgm:resizeHandles val="exact"/>
        </dgm:presLayoutVars>
      </dgm:prSet>
      <dgm:spPr/>
    </dgm:pt>
    <dgm:pt modelId="{63BDE0A1-F520-4E67-841B-97DA87869E5A}" type="pres">
      <dgm:prSet presAssocID="{0276A8C5-EE73-438D-B5B8-7FB9EA74DA96}" presName="arrow" presStyleLbl="bgShp" presStyleIdx="0" presStyleCnt="1"/>
      <dgm:spPr/>
    </dgm:pt>
    <dgm:pt modelId="{0CFFE53C-B8E1-470C-B402-FDE60AD09439}" type="pres">
      <dgm:prSet presAssocID="{0276A8C5-EE73-438D-B5B8-7FB9EA74DA96}" presName="linearProcess" presStyleCnt="0"/>
      <dgm:spPr/>
    </dgm:pt>
    <dgm:pt modelId="{BC8E6DEF-3EBD-4D7E-A1BB-C7C29243891F}" type="pres">
      <dgm:prSet presAssocID="{B08D0C19-FDAC-4F93-8779-8A1DB8CD017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EC255F-2435-4B79-B55B-116F5F5CD860}" type="pres">
      <dgm:prSet presAssocID="{E4A79A5F-FB73-4521-8F83-0C57DB2379DC}" presName="sibTrans" presStyleCnt="0"/>
      <dgm:spPr/>
    </dgm:pt>
    <dgm:pt modelId="{4BEF8DAE-528E-45D4-8FDF-8812C0665C26}" type="pres">
      <dgm:prSet presAssocID="{56F0363C-674E-4401-8EB3-011E3F80486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4A73E-3F18-4EB9-BDAC-52656E8B4FE8}" type="pres">
      <dgm:prSet presAssocID="{FE0E91D5-F562-4014-A700-0F23A25A9BC4}" presName="sibTrans" presStyleCnt="0"/>
      <dgm:spPr/>
    </dgm:pt>
    <dgm:pt modelId="{CC4A16A7-1B8A-4554-82A5-0799D77BCBDA}" type="pres">
      <dgm:prSet presAssocID="{8967B54F-9286-4AA3-87E0-B40598DE7B5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00DD0B-4DE9-4E93-A8B6-247A99D653A7}" srcId="{0276A8C5-EE73-438D-B5B8-7FB9EA74DA96}" destId="{B08D0C19-FDAC-4F93-8779-8A1DB8CD017C}" srcOrd="0" destOrd="0" parTransId="{C8E7FD55-6BD8-40B8-BFDE-289A93BCED2E}" sibTransId="{E4A79A5F-FB73-4521-8F83-0C57DB2379DC}"/>
    <dgm:cxn modelId="{8815DA8C-4C68-4B11-8F90-495C28488E99}" srcId="{0276A8C5-EE73-438D-B5B8-7FB9EA74DA96}" destId="{56F0363C-674E-4401-8EB3-011E3F804861}" srcOrd="1" destOrd="0" parTransId="{F79460B4-8DCA-4360-A9C2-DD26CF95A5C4}" sibTransId="{FE0E91D5-F562-4014-A700-0F23A25A9BC4}"/>
    <dgm:cxn modelId="{9747C13E-2CBC-497B-B92C-00A8E03DF272}" type="presOf" srcId="{56F0363C-674E-4401-8EB3-011E3F804861}" destId="{4BEF8DAE-528E-45D4-8FDF-8812C0665C26}" srcOrd="0" destOrd="0" presId="urn:microsoft.com/office/officeart/2005/8/layout/hProcess9"/>
    <dgm:cxn modelId="{ED0E4795-AE27-4D5F-9728-F28B8805F4D6}" type="presOf" srcId="{B08D0C19-FDAC-4F93-8779-8A1DB8CD017C}" destId="{BC8E6DEF-3EBD-4D7E-A1BB-C7C29243891F}" srcOrd="0" destOrd="0" presId="urn:microsoft.com/office/officeart/2005/8/layout/hProcess9"/>
    <dgm:cxn modelId="{7FE87BB2-70EE-4896-8573-3F5DEA261896}" type="presOf" srcId="{8967B54F-9286-4AA3-87E0-B40598DE7B57}" destId="{CC4A16A7-1B8A-4554-82A5-0799D77BCBDA}" srcOrd="0" destOrd="0" presId="urn:microsoft.com/office/officeart/2005/8/layout/hProcess9"/>
    <dgm:cxn modelId="{02DA4EC7-16A9-48E3-A73E-83727177538B}" type="presOf" srcId="{0276A8C5-EE73-438D-B5B8-7FB9EA74DA96}" destId="{FBFFBBF2-F692-428F-B5C5-CB57E4D7B086}" srcOrd="0" destOrd="0" presId="urn:microsoft.com/office/officeart/2005/8/layout/hProcess9"/>
    <dgm:cxn modelId="{62CF9685-32D3-4F0A-BCA4-FCA666A5F137}" srcId="{0276A8C5-EE73-438D-B5B8-7FB9EA74DA96}" destId="{8967B54F-9286-4AA3-87E0-B40598DE7B57}" srcOrd="2" destOrd="0" parTransId="{4580EFB2-8EEB-43A7-B0F9-A2C4C61FC0B5}" sibTransId="{2B9EA0B1-949D-4C56-B4BA-B7091876C188}"/>
    <dgm:cxn modelId="{3F23B8A0-D02E-46EB-97F9-9587AE19EB54}" type="presParOf" srcId="{FBFFBBF2-F692-428F-B5C5-CB57E4D7B086}" destId="{63BDE0A1-F520-4E67-841B-97DA87869E5A}" srcOrd="0" destOrd="0" presId="urn:microsoft.com/office/officeart/2005/8/layout/hProcess9"/>
    <dgm:cxn modelId="{9B6245EF-BF65-4CD5-A422-E1C44A7D81F4}" type="presParOf" srcId="{FBFFBBF2-F692-428F-B5C5-CB57E4D7B086}" destId="{0CFFE53C-B8E1-470C-B402-FDE60AD09439}" srcOrd="1" destOrd="0" presId="urn:microsoft.com/office/officeart/2005/8/layout/hProcess9"/>
    <dgm:cxn modelId="{2AB25A12-54FF-41EF-BE7F-C5DA9C2541AC}" type="presParOf" srcId="{0CFFE53C-B8E1-470C-B402-FDE60AD09439}" destId="{BC8E6DEF-3EBD-4D7E-A1BB-C7C29243891F}" srcOrd="0" destOrd="0" presId="urn:microsoft.com/office/officeart/2005/8/layout/hProcess9"/>
    <dgm:cxn modelId="{2EF837D8-7216-4D29-98C9-0838A3DE2FA8}" type="presParOf" srcId="{0CFFE53C-B8E1-470C-B402-FDE60AD09439}" destId="{56EC255F-2435-4B79-B55B-116F5F5CD860}" srcOrd="1" destOrd="0" presId="urn:microsoft.com/office/officeart/2005/8/layout/hProcess9"/>
    <dgm:cxn modelId="{D35DB1DC-D24D-4506-AFD1-D437DB5D1315}" type="presParOf" srcId="{0CFFE53C-B8E1-470C-B402-FDE60AD09439}" destId="{4BEF8DAE-528E-45D4-8FDF-8812C0665C26}" srcOrd="2" destOrd="0" presId="urn:microsoft.com/office/officeart/2005/8/layout/hProcess9"/>
    <dgm:cxn modelId="{8C1F738F-C544-495A-871D-C6A8171962B0}" type="presParOf" srcId="{0CFFE53C-B8E1-470C-B402-FDE60AD09439}" destId="{F284A73E-3F18-4EB9-BDAC-52656E8B4FE8}" srcOrd="3" destOrd="0" presId="urn:microsoft.com/office/officeart/2005/8/layout/hProcess9"/>
    <dgm:cxn modelId="{12F5BCEC-E759-4C79-9A39-69404A66CAE5}" type="presParOf" srcId="{0CFFE53C-B8E1-470C-B402-FDE60AD09439}" destId="{CC4A16A7-1B8A-4554-82A5-0799D77BCB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3E0CD-3B20-46E7-9276-C8B13ECAEEED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38E0BDD-7471-4B70-8885-24D95010BFC0}">
      <dgm:prSet phldrT="[Texto]"/>
      <dgm:spPr/>
      <dgm:t>
        <a:bodyPr/>
        <a:lstStyle/>
        <a:p>
          <a:r>
            <a:rPr lang="es-ES" dirty="0" smtClean="0"/>
            <a:t>EN CONTROL DE LAS MULTINACIONALES</a:t>
          </a:r>
          <a:endParaRPr lang="es-ES" dirty="0"/>
        </a:p>
      </dgm:t>
    </dgm:pt>
    <dgm:pt modelId="{FD043A81-A0A8-47E2-A7DA-360C6E9B3A94}" type="parTrans" cxnId="{9EC1B6C6-344B-4729-B5E5-A30F463BE053}">
      <dgm:prSet/>
      <dgm:spPr/>
      <dgm:t>
        <a:bodyPr/>
        <a:lstStyle/>
        <a:p>
          <a:endParaRPr lang="es-ES"/>
        </a:p>
      </dgm:t>
    </dgm:pt>
    <dgm:pt modelId="{970F9474-CCA4-4C0B-A558-C6E08A964DC1}" type="sibTrans" cxnId="{9EC1B6C6-344B-4729-B5E5-A30F463BE053}">
      <dgm:prSet/>
      <dgm:spPr/>
      <dgm:t>
        <a:bodyPr/>
        <a:lstStyle/>
        <a:p>
          <a:endParaRPr lang="es-ES"/>
        </a:p>
      </dgm:t>
    </dgm:pt>
    <dgm:pt modelId="{CED6C52F-310B-4CB4-BD69-485392319596}">
      <dgm:prSet phldrT="[Texto]"/>
      <dgm:spPr/>
      <dgm:t>
        <a:bodyPr/>
        <a:lstStyle/>
        <a:p>
          <a:r>
            <a:rPr lang="es-ES" dirty="0" smtClean="0"/>
            <a:t>95% de activos y reservas</a:t>
          </a:r>
          <a:endParaRPr lang="es-ES" dirty="0"/>
        </a:p>
      </dgm:t>
    </dgm:pt>
    <dgm:pt modelId="{C7FE38C6-7BD7-49C9-9DA4-57E6F950A335}" type="parTrans" cxnId="{FC11D10C-E305-4ACE-B722-4C67F91A1492}">
      <dgm:prSet/>
      <dgm:spPr/>
      <dgm:t>
        <a:bodyPr/>
        <a:lstStyle/>
        <a:p>
          <a:endParaRPr lang="es-ES"/>
        </a:p>
      </dgm:t>
    </dgm:pt>
    <dgm:pt modelId="{683DDA85-B895-4813-AC82-A021EB6CC370}" type="sibTrans" cxnId="{FC11D10C-E305-4ACE-B722-4C67F91A1492}">
      <dgm:prSet/>
      <dgm:spPr/>
      <dgm:t>
        <a:bodyPr/>
        <a:lstStyle/>
        <a:p>
          <a:endParaRPr lang="es-ES"/>
        </a:p>
      </dgm:t>
    </dgm:pt>
    <dgm:pt modelId="{44374C09-AA69-4EAC-9404-4FF707E9B90E}">
      <dgm:prSet phldrT="[Texto]"/>
      <dgm:spPr/>
      <dgm:t>
        <a:bodyPr/>
        <a:lstStyle/>
        <a:p>
          <a:r>
            <a:rPr lang="es-ES" dirty="0" smtClean="0"/>
            <a:t>OPEC</a:t>
          </a:r>
          <a:endParaRPr lang="es-ES" dirty="0"/>
        </a:p>
      </dgm:t>
    </dgm:pt>
    <dgm:pt modelId="{96766C7E-EED2-4539-894B-4E7126A53384}" type="parTrans" cxnId="{72B49C4D-D9F5-4758-A896-072B4F9DC3FA}">
      <dgm:prSet/>
      <dgm:spPr/>
      <dgm:t>
        <a:bodyPr/>
        <a:lstStyle/>
        <a:p>
          <a:endParaRPr lang="es-ES"/>
        </a:p>
      </dgm:t>
    </dgm:pt>
    <dgm:pt modelId="{0869AD5C-9572-43C6-9892-EB80B2E538FF}" type="sibTrans" cxnId="{72B49C4D-D9F5-4758-A896-072B4F9DC3FA}">
      <dgm:prSet/>
      <dgm:spPr/>
      <dgm:t>
        <a:bodyPr/>
        <a:lstStyle/>
        <a:p>
          <a:endParaRPr lang="es-ES"/>
        </a:p>
      </dgm:t>
    </dgm:pt>
    <dgm:pt modelId="{6B12A252-5933-4649-B5FF-92D514572C58}">
      <dgm:prSet phldrT="[Texto]"/>
      <dgm:spPr/>
      <dgm:t>
        <a:bodyPr/>
        <a:lstStyle/>
        <a:p>
          <a:r>
            <a:rPr lang="es-ES" dirty="0" smtClean="0"/>
            <a:t>Terminales de explotación</a:t>
          </a:r>
          <a:endParaRPr lang="es-ES" dirty="0"/>
        </a:p>
      </dgm:t>
    </dgm:pt>
    <dgm:pt modelId="{2EAC8FF5-D703-40B1-91A8-5C79822AD20F}" type="parTrans" cxnId="{BE6378E2-A195-4E04-806A-46E2488699F0}">
      <dgm:prSet/>
      <dgm:spPr/>
      <dgm:t>
        <a:bodyPr/>
        <a:lstStyle/>
        <a:p>
          <a:endParaRPr lang="es-ES"/>
        </a:p>
      </dgm:t>
    </dgm:pt>
    <dgm:pt modelId="{8171F79A-47AC-433E-8AD2-FCBF53683A05}" type="sibTrans" cxnId="{BE6378E2-A195-4E04-806A-46E2488699F0}">
      <dgm:prSet/>
      <dgm:spPr/>
      <dgm:t>
        <a:bodyPr/>
        <a:lstStyle/>
        <a:p>
          <a:endParaRPr lang="es-ES"/>
        </a:p>
      </dgm:t>
    </dgm:pt>
    <dgm:pt modelId="{125478E1-2AA0-4809-A543-7B687534DD1C}" type="pres">
      <dgm:prSet presAssocID="{9B33E0CD-3B20-46E7-9276-C8B13ECAEE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EF604E0-6FDE-4FFB-9CA9-B9960D5473AB}" type="pres">
      <dgm:prSet presAssocID="{638E0BDD-7471-4B70-8885-24D95010BFC0}" presName="singleCycle" presStyleCnt="0"/>
      <dgm:spPr/>
    </dgm:pt>
    <dgm:pt modelId="{47C41221-A458-4E62-B1F9-4A9DD770BE30}" type="pres">
      <dgm:prSet presAssocID="{638E0BDD-7471-4B70-8885-24D95010BFC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F4751096-FFD5-43F9-81FC-B732430D2A1E}" type="pres">
      <dgm:prSet presAssocID="{C7FE38C6-7BD7-49C9-9DA4-57E6F950A335}" presName="Name56" presStyleLbl="parChTrans1D2" presStyleIdx="0" presStyleCnt="3"/>
      <dgm:spPr/>
      <dgm:t>
        <a:bodyPr/>
        <a:lstStyle/>
        <a:p>
          <a:endParaRPr lang="es-ES"/>
        </a:p>
      </dgm:t>
    </dgm:pt>
    <dgm:pt modelId="{C81F2E7F-62A1-45D3-A0A9-A8E3B0AFE0A5}" type="pres">
      <dgm:prSet presAssocID="{CED6C52F-310B-4CB4-BD69-485392319596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FB8BA8-59FD-4364-A4D4-E19901A088C7}" type="pres">
      <dgm:prSet presAssocID="{96766C7E-EED2-4539-894B-4E7126A53384}" presName="Name56" presStyleLbl="parChTrans1D2" presStyleIdx="1" presStyleCnt="3"/>
      <dgm:spPr/>
      <dgm:t>
        <a:bodyPr/>
        <a:lstStyle/>
        <a:p>
          <a:endParaRPr lang="es-ES"/>
        </a:p>
      </dgm:t>
    </dgm:pt>
    <dgm:pt modelId="{2EE7A02E-5D5D-4D65-B03A-5DD93CF24064}" type="pres">
      <dgm:prSet presAssocID="{44374C09-AA69-4EAC-9404-4FF707E9B90E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4398A-673A-41B8-97CC-ED8449D29979}" type="pres">
      <dgm:prSet presAssocID="{2EAC8FF5-D703-40B1-91A8-5C79822AD20F}" presName="Name56" presStyleLbl="parChTrans1D2" presStyleIdx="2" presStyleCnt="3"/>
      <dgm:spPr/>
      <dgm:t>
        <a:bodyPr/>
        <a:lstStyle/>
        <a:p>
          <a:endParaRPr lang="es-ES"/>
        </a:p>
      </dgm:t>
    </dgm:pt>
    <dgm:pt modelId="{81B3196C-61CA-465C-B3E8-1B3DDBD87E78}" type="pres">
      <dgm:prSet presAssocID="{6B12A252-5933-4649-B5FF-92D514572C58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B49C4D-D9F5-4758-A896-072B4F9DC3FA}" srcId="{638E0BDD-7471-4B70-8885-24D95010BFC0}" destId="{44374C09-AA69-4EAC-9404-4FF707E9B90E}" srcOrd="1" destOrd="0" parTransId="{96766C7E-EED2-4539-894B-4E7126A53384}" sibTransId="{0869AD5C-9572-43C6-9892-EB80B2E538FF}"/>
    <dgm:cxn modelId="{1A5280BB-B6AD-4A85-97D3-406D031B3899}" type="presOf" srcId="{C7FE38C6-7BD7-49C9-9DA4-57E6F950A335}" destId="{F4751096-FFD5-43F9-81FC-B732430D2A1E}" srcOrd="0" destOrd="0" presId="urn:microsoft.com/office/officeart/2008/layout/RadialCluster"/>
    <dgm:cxn modelId="{70A286B4-8982-45FC-9433-B3E493FFC434}" type="presOf" srcId="{96766C7E-EED2-4539-894B-4E7126A53384}" destId="{73FB8BA8-59FD-4364-A4D4-E19901A088C7}" srcOrd="0" destOrd="0" presId="urn:microsoft.com/office/officeart/2008/layout/RadialCluster"/>
    <dgm:cxn modelId="{91379704-1917-4D9A-A790-227EE016532B}" type="presOf" srcId="{9B33E0CD-3B20-46E7-9276-C8B13ECAEEED}" destId="{125478E1-2AA0-4809-A543-7B687534DD1C}" srcOrd="0" destOrd="0" presId="urn:microsoft.com/office/officeart/2008/layout/RadialCluster"/>
    <dgm:cxn modelId="{491E96D8-A1F8-41A3-AF33-650432786977}" type="presOf" srcId="{44374C09-AA69-4EAC-9404-4FF707E9B90E}" destId="{2EE7A02E-5D5D-4D65-B03A-5DD93CF24064}" srcOrd="0" destOrd="0" presId="urn:microsoft.com/office/officeart/2008/layout/RadialCluster"/>
    <dgm:cxn modelId="{FC11D10C-E305-4ACE-B722-4C67F91A1492}" srcId="{638E0BDD-7471-4B70-8885-24D95010BFC0}" destId="{CED6C52F-310B-4CB4-BD69-485392319596}" srcOrd="0" destOrd="0" parTransId="{C7FE38C6-7BD7-49C9-9DA4-57E6F950A335}" sibTransId="{683DDA85-B895-4813-AC82-A021EB6CC370}"/>
    <dgm:cxn modelId="{7A84FD14-3928-4437-81E2-A8452A35DC8F}" type="presOf" srcId="{2EAC8FF5-D703-40B1-91A8-5C79822AD20F}" destId="{8BE4398A-673A-41B8-97CC-ED8449D29979}" srcOrd="0" destOrd="0" presId="urn:microsoft.com/office/officeart/2008/layout/RadialCluster"/>
    <dgm:cxn modelId="{C74B6A0D-328A-43C7-BA93-29A70659798D}" type="presOf" srcId="{CED6C52F-310B-4CB4-BD69-485392319596}" destId="{C81F2E7F-62A1-45D3-A0A9-A8E3B0AFE0A5}" srcOrd="0" destOrd="0" presId="urn:microsoft.com/office/officeart/2008/layout/RadialCluster"/>
    <dgm:cxn modelId="{BE6378E2-A195-4E04-806A-46E2488699F0}" srcId="{638E0BDD-7471-4B70-8885-24D95010BFC0}" destId="{6B12A252-5933-4649-B5FF-92D514572C58}" srcOrd="2" destOrd="0" parTransId="{2EAC8FF5-D703-40B1-91A8-5C79822AD20F}" sibTransId="{8171F79A-47AC-433E-8AD2-FCBF53683A05}"/>
    <dgm:cxn modelId="{E7FD6A2B-FE4D-4A6F-8596-ABA7977DDEB8}" type="presOf" srcId="{638E0BDD-7471-4B70-8885-24D95010BFC0}" destId="{47C41221-A458-4E62-B1F9-4A9DD770BE30}" srcOrd="0" destOrd="0" presId="urn:microsoft.com/office/officeart/2008/layout/RadialCluster"/>
    <dgm:cxn modelId="{9EC1B6C6-344B-4729-B5E5-A30F463BE053}" srcId="{9B33E0CD-3B20-46E7-9276-C8B13ECAEEED}" destId="{638E0BDD-7471-4B70-8885-24D95010BFC0}" srcOrd="0" destOrd="0" parTransId="{FD043A81-A0A8-47E2-A7DA-360C6E9B3A94}" sibTransId="{970F9474-CCA4-4C0B-A558-C6E08A964DC1}"/>
    <dgm:cxn modelId="{554B99FA-0B4D-4569-ABBB-C2C6C0173044}" type="presOf" srcId="{6B12A252-5933-4649-B5FF-92D514572C58}" destId="{81B3196C-61CA-465C-B3E8-1B3DDBD87E78}" srcOrd="0" destOrd="0" presId="urn:microsoft.com/office/officeart/2008/layout/RadialCluster"/>
    <dgm:cxn modelId="{9974FFDD-90E6-4BB6-BD44-EFC53D5FF920}" type="presParOf" srcId="{125478E1-2AA0-4809-A543-7B687534DD1C}" destId="{0EF604E0-6FDE-4FFB-9CA9-B9960D5473AB}" srcOrd="0" destOrd="0" presId="urn:microsoft.com/office/officeart/2008/layout/RadialCluster"/>
    <dgm:cxn modelId="{E890AC4D-A72C-4F91-8215-1AF211AF3CDE}" type="presParOf" srcId="{0EF604E0-6FDE-4FFB-9CA9-B9960D5473AB}" destId="{47C41221-A458-4E62-B1F9-4A9DD770BE30}" srcOrd="0" destOrd="0" presId="urn:microsoft.com/office/officeart/2008/layout/RadialCluster"/>
    <dgm:cxn modelId="{611F3B8E-2581-4615-99F2-5225AA1313A2}" type="presParOf" srcId="{0EF604E0-6FDE-4FFB-9CA9-B9960D5473AB}" destId="{F4751096-FFD5-43F9-81FC-B732430D2A1E}" srcOrd="1" destOrd="0" presId="urn:microsoft.com/office/officeart/2008/layout/RadialCluster"/>
    <dgm:cxn modelId="{019F541B-6FA8-4019-95D7-17E57B1C7F79}" type="presParOf" srcId="{0EF604E0-6FDE-4FFB-9CA9-B9960D5473AB}" destId="{C81F2E7F-62A1-45D3-A0A9-A8E3B0AFE0A5}" srcOrd="2" destOrd="0" presId="urn:microsoft.com/office/officeart/2008/layout/RadialCluster"/>
    <dgm:cxn modelId="{ED1E9617-2169-4882-AD5F-C6BB9E9F3616}" type="presParOf" srcId="{0EF604E0-6FDE-4FFB-9CA9-B9960D5473AB}" destId="{73FB8BA8-59FD-4364-A4D4-E19901A088C7}" srcOrd="3" destOrd="0" presId="urn:microsoft.com/office/officeart/2008/layout/RadialCluster"/>
    <dgm:cxn modelId="{780398F4-D8ED-4B89-BEEC-F6F5E2B3DF4B}" type="presParOf" srcId="{0EF604E0-6FDE-4FFB-9CA9-B9960D5473AB}" destId="{2EE7A02E-5D5D-4D65-B03A-5DD93CF24064}" srcOrd="4" destOrd="0" presId="urn:microsoft.com/office/officeart/2008/layout/RadialCluster"/>
    <dgm:cxn modelId="{480912B8-F4B5-4559-83B7-DAEEE4ADD3EB}" type="presParOf" srcId="{0EF604E0-6FDE-4FFB-9CA9-B9960D5473AB}" destId="{8BE4398A-673A-41B8-97CC-ED8449D29979}" srcOrd="5" destOrd="0" presId="urn:microsoft.com/office/officeart/2008/layout/RadialCluster"/>
    <dgm:cxn modelId="{0113C599-7B8C-4AA6-AF04-A0A2E52CBAD7}" type="presParOf" srcId="{0EF604E0-6FDE-4FFB-9CA9-B9960D5473AB}" destId="{81B3196C-61CA-465C-B3E8-1B3DDBD87E7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5170E-AED7-4D55-8DD7-E8F72995D48B}" type="doc">
      <dgm:prSet loTypeId="urn:microsoft.com/office/officeart/2005/8/layout/gear1" loCatId="relationship" qsTypeId="urn:microsoft.com/office/officeart/2005/8/quickstyle/simple2" qsCatId="simple" csTypeId="urn:microsoft.com/office/officeart/2005/8/colors/colorful3" csCatId="colorful" phldr="1"/>
      <dgm:spPr/>
    </dgm:pt>
    <dgm:pt modelId="{E6C07132-A424-4D5D-AC7F-F2A7A0676638}">
      <dgm:prSet phldrT="[Texto]"/>
      <dgm:spPr/>
      <dgm:t>
        <a:bodyPr/>
        <a:lstStyle/>
        <a:p>
          <a:r>
            <a:rPr lang="es-ES" dirty="0"/>
            <a:t>Centralización</a:t>
          </a:r>
        </a:p>
      </dgm:t>
    </dgm:pt>
    <dgm:pt modelId="{2C691C2E-2511-4037-9B5C-33614310319F}" type="parTrans" cxnId="{5627BDDD-7986-4D79-B838-69182CA1B43C}">
      <dgm:prSet/>
      <dgm:spPr/>
      <dgm:t>
        <a:bodyPr/>
        <a:lstStyle/>
        <a:p>
          <a:endParaRPr lang="es-ES"/>
        </a:p>
      </dgm:t>
    </dgm:pt>
    <dgm:pt modelId="{4487D046-66DC-41A3-AB5E-A317C6FCCB01}" type="sibTrans" cxnId="{5627BDDD-7986-4D79-B838-69182CA1B43C}">
      <dgm:prSet/>
      <dgm:spPr/>
      <dgm:t>
        <a:bodyPr/>
        <a:lstStyle/>
        <a:p>
          <a:endParaRPr lang="es-ES"/>
        </a:p>
      </dgm:t>
    </dgm:pt>
    <dgm:pt modelId="{1A8EB1F7-0642-4811-AFA6-04DDDA0ABEAC}">
      <dgm:prSet phldrT="[Texto]"/>
      <dgm:spPr/>
      <dgm:t>
        <a:bodyPr/>
        <a:lstStyle/>
        <a:p>
          <a:r>
            <a:rPr lang="es-ES"/>
            <a:t>Federalismo</a:t>
          </a:r>
        </a:p>
      </dgm:t>
    </dgm:pt>
    <dgm:pt modelId="{D9351ADE-45AF-454C-B4BA-DBC222F101BB}" type="parTrans" cxnId="{4257E6F0-343C-48BB-A2BD-085AE4FFB91F}">
      <dgm:prSet/>
      <dgm:spPr/>
      <dgm:t>
        <a:bodyPr/>
        <a:lstStyle/>
        <a:p>
          <a:endParaRPr lang="es-ES"/>
        </a:p>
      </dgm:t>
    </dgm:pt>
    <dgm:pt modelId="{F6055336-46D6-44A5-95AA-BD5AD7AB289A}" type="sibTrans" cxnId="{4257E6F0-343C-48BB-A2BD-085AE4FFB91F}">
      <dgm:prSet/>
      <dgm:spPr/>
      <dgm:t>
        <a:bodyPr/>
        <a:lstStyle/>
        <a:p>
          <a:endParaRPr lang="es-ES"/>
        </a:p>
      </dgm:t>
    </dgm:pt>
    <dgm:pt modelId="{9A9A5069-CE66-4ABF-8391-6EE409BC23E6}">
      <dgm:prSet phldrT="[Texto]"/>
      <dgm:spPr/>
      <dgm:t>
        <a:bodyPr/>
        <a:lstStyle/>
        <a:p>
          <a:r>
            <a:rPr lang="es-ES"/>
            <a:t>Clase social</a:t>
          </a:r>
        </a:p>
      </dgm:t>
    </dgm:pt>
    <dgm:pt modelId="{10B281E4-676F-4A11-9226-E1CDDD84BC1E}" type="parTrans" cxnId="{0C331075-7ADE-4F89-A0E3-1406A485B0AA}">
      <dgm:prSet/>
      <dgm:spPr/>
      <dgm:t>
        <a:bodyPr/>
        <a:lstStyle/>
        <a:p>
          <a:endParaRPr lang="es-ES"/>
        </a:p>
      </dgm:t>
    </dgm:pt>
    <dgm:pt modelId="{D475C4DE-8882-48F7-BB1F-706CB454242D}" type="sibTrans" cxnId="{0C331075-7ADE-4F89-A0E3-1406A485B0AA}">
      <dgm:prSet/>
      <dgm:spPr/>
      <dgm:t>
        <a:bodyPr/>
        <a:lstStyle/>
        <a:p>
          <a:endParaRPr lang="es-ES"/>
        </a:p>
      </dgm:t>
    </dgm:pt>
    <dgm:pt modelId="{B22A25ED-92FB-4DFF-8E89-516446AC18E8}" type="pres">
      <dgm:prSet presAssocID="{D615170E-AED7-4D55-8DD7-E8F72995D48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DF74A0B-E77C-4D49-A42E-40CEB2F7AC05}" type="pres">
      <dgm:prSet presAssocID="{E6C07132-A424-4D5D-AC7F-F2A7A067663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2EED8B-F47D-4C53-AE39-390B198E45AB}" type="pres">
      <dgm:prSet presAssocID="{E6C07132-A424-4D5D-AC7F-F2A7A0676638}" presName="gear1srcNode" presStyleLbl="node1" presStyleIdx="0" presStyleCnt="3"/>
      <dgm:spPr/>
      <dgm:t>
        <a:bodyPr/>
        <a:lstStyle/>
        <a:p>
          <a:endParaRPr lang="es-ES"/>
        </a:p>
      </dgm:t>
    </dgm:pt>
    <dgm:pt modelId="{C1F0E5CE-9D9E-48D9-B3A3-9D19F0004FAC}" type="pres">
      <dgm:prSet presAssocID="{E6C07132-A424-4D5D-AC7F-F2A7A0676638}" presName="gear1dstNode" presStyleLbl="node1" presStyleIdx="0" presStyleCnt="3"/>
      <dgm:spPr/>
      <dgm:t>
        <a:bodyPr/>
        <a:lstStyle/>
        <a:p>
          <a:endParaRPr lang="es-ES"/>
        </a:p>
      </dgm:t>
    </dgm:pt>
    <dgm:pt modelId="{FD4F182B-2609-4F64-9D97-F52A273BD84E}" type="pres">
      <dgm:prSet presAssocID="{1A8EB1F7-0642-4811-AFA6-04DDDA0ABEA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DEFEC7-F893-4D7D-8440-ECB3A287DB67}" type="pres">
      <dgm:prSet presAssocID="{1A8EB1F7-0642-4811-AFA6-04DDDA0ABEAC}" presName="gear2srcNode" presStyleLbl="node1" presStyleIdx="1" presStyleCnt="3"/>
      <dgm:spPr/>
      <dgm:t>
        <a:bodyPr/>
        <a:lstStyle/>
        <a:p>
          <a:endParaRPr lang="es-ES"/>
        </a:p>
      </dgm:t>
    </dgm:pt>
    <dgm:pt modelId="{C16F276A-1F9A-489A-A301-5039AD12A83C}" type="pres">
      <dgm:prSet presAssocID="{1A8EB1F7-0642-4811-AFA6-04DDDA0ABEAC}" presName="gear2dstNode" presStyleLbl="node1" presStyleIdx="1" presStyleCnt="3"/>
      <dgm:spPr/>
      <dgm:t>
        <a:bodyPr/>
        <a:lstStyle/>
        <a:p>
          <a:endParaRPr lang="es-ES"/>
        </a:p>
      </dgm:t>
    </dgm:pt>
    <dgm:pt modelId="{E80C77B4-E2FF-4FDD-AAAE-0F713567C22D}" type="pres">
      <dgm:prSet presAssocID="{9A9A5069-CE66-4ABF-8391-6EE409BC23E6}" presName="gear3" presStyleLbl="node1" presStyleIdx="2" presStyleCnt="3"/>
      <dgm:spPr/>
      <dgm:t>
        <a:bodyPr/>
        <a:lstStyle/>
        <a:p>
          <a:endParaRPr lang="es-ES"/>
        </a:p>
      </dgm:t>
    </dgm:pt>
    <dgm:pt modelId="{0C1F1A3E-815E-41FB-9BF7-6CE3B308FE6E}" type="pres">
      <dgm:prSet presAssocID="{9A9A5069-CE66-4ABF-8391-6EE409BC23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67A5DC-1609-471A-8CA5-85C41A551399}" type="pres">
      <dgm:prSet presAssocID="{9A9A5069-CE66-4ABF-8391-6EE409BC23E6}" presName="gear3srcNode" presStyleLbl="node1" presStyleIdx="2" presStyleCnt="3"/>
      <dgm:spPr/>
      <dgm:t>
        <a:bodyPr/>
        <a:lstStyle/>
        <a:p>
          <a:endParaRPr lang="es-ES"/>
        </a:p>
      </dgm:t>
    </dgm:pt>
    <dgm:pt modelId="{3FB5D8BA-1920-4457-AA95-CA897F072CED}" type="pres">
      <dgm:prSet presAssocID="{9A9A5069-CE66-4ABF-8391-6EE409BC23E6}" presName="gear3dstNode" presStyleLbl="node1" presStyleIdx="2" presStyleCnt="3"/>
      <dgm:spPr/>
      <dgm:t>
        <a:bodyPr/>
        <a:lstStyle/>
        <a:p>
          <a:endParaRPr lang="es-ES"/>
        </a:p>
      </dgm:t>
    </dgm:pt>
    <dgm:pt modelId="{5AC0FFA0-D794-4C78-9BFC-D8184A126379}" type="pres">
      <dgm:prSet presAssocID="{4487D046-66DC-41A3-AB5E-A317C6FCCB01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C0D73407-CA2B-4C21-9168-8008DC16FC0C}" type="pres">
      <dgm:prSet presAssocID="{F6055336-46D6-44A5-95AA-BD5AD7AB289A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DA6FCA38-8968-4DEF-851D-B1B67546CBAA}" type="pres">
      <dgm:prSet presAssocID="{D475C4DE-8882-48F7-BB1F-706CB454242D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D746D4BB-2781-4F8C-8F78-E4DD10FEEA43}" type="presOf" srcId="{9A9A5069-CE66-4ABF-8391-6EE409BC23E6}" destId="{4867A5DC-1609-471A-8CA5-85C41A551399}" srcOrd="2" destOrd="0" presId="urn:microsoft.com/office/officeart/2005/8/layout/gear1"/>
    <dgm:cxn modelId="{21233A9E-BE61-458B-BB82-5CCB2173E772}" type="presOf" srcId="{E6C07132-A424-4D5D-AC7F-F2A7A0676638}" destId="{2DF74A0B-E77C-4D49-A42E-40CEB2F7AC05}" srcOrd="0" destOrd="0" presId="urn:microsoft.com/office/officeart/2005/8/layout/gear1"/>
    <dgm:cxn modelId="{CA7E478D-4657-4275-8233-CF9004D6235E}" type="presOf" srcId="{D615170E-AED7-4D55-8DD7-E8F72995D48B}" destId="{B22A25ED-92FB-4DFF-8E89-516446AC18E8}" srcOrd="0" destOrd="0" presId="urn:microsoft.com/office/officeart/2005/8/layout/gear1"/>
    <dgm:cxn modelId="{08FBB21A-362A-441B-AFA1-E7140DC14989}" type="presOf" srcId="{E6C07132-A424-4D5D-AC7F-F2A7A0676638}" destId="{EB2EED8B-F47D-4C53-AE39-390B198E45AB}" srcOrd="1" destOrd="0" presId="urn:microsoft.com/office/officeart/2005/8/layout/gear1"/>
    <dgm:cxn modelId="{41BF9239-F4AE-4D42-949D-B5CFBA990076}" type="presOf" srcId="{9A9A5069-CE66-4ABF-8391-6EE409BC23E6}" destId="{0C1F1A3E-815E-41FB-9BF7-6CE3B308FE6E}" srcOrd="1" destOrd="0" presId="urn:microsoft.com/office/officeart/2005/8/layout/gear1"/>
    <dgm:cxn modelId="{1AFDB124-517D-4DBF-B751-87BDA2781417}" type="presOf" srcId="{1A8EB1F7-0642-4811-AFA6-04DDDA0ABEAC}" destId="{C16F276A-1F9A-489A-A301-5039AD12A83C}" srcOrd="2" destOrd="0" presId="urn:microsoft.com/office/officeart/2005/8/layout/gear1"/>
    <dgm:cxn modelId="{46829B97-588F-4705-9912-FC1F5079C715}" type="presOf" srcId="{9A9A5069-CE66-4ABF-8391-6EE409BC23E6}" destId="{E80C77B4-E2FF-4FDD-AAAE-0F713567C22D}" srcOrd="0" destOrd="0" presId="urn:microsoft.com/office/officeart/2005/8/layout/gear1"/>
    <dgm:cxn modelId="{1D118BA2-57FC-4AEB-9452-0F08966BA33D}" type="presOf" srcId="{4487D046-66DC-41A3-AB5E-A317C6FCCB01}" destId="{5AC0FFA0-D794-4C78-9BFC-D8184A126379}" srcOrd="0" destOrd="0" presId="urn:microsoft.com/office/officeart/2005/8/layout/gear1"/>
    <dgm:cxn modelId="{D151E698-D501-4D78-854E-FF10AF921ED7}" type="presOf" srcId="{E6C07132-A424-4D5D-AC7F-F2A7A0676638}" destId="{C1F0E5CE-9D9E-48D9-B3A3-9D19F0004FAC}" srcOrd="2" destOrd="0" presId="urn:microsoft.com/office/officeart/2005/8/layout/gear1"/>
    <dgm:cxn modelId="{0C331075-7ADE-4F89-A0E3-1406A485B0AA}" srcId="{D615170E-AED7-4D55-8DD7-E8F72995D48B}" destId="{9A9A5069-CE66-4ABF-8391-6EE409BC23E6}" srcOrd="2" destOrd="0" parTransId="{10B281E4-676F-4A11-9226-E1CDDD84BC1E}" sibTransId="{D475C4DE-8882-48F7-BB1F-706CB454242D}"/>
    <dgm:cxn modelId="{7DCD6089-B2E0-4FCF-B78E-02CA83547768}" type="presOf" srcId="{D475C4DE-8882-48F7-BB1F-706CB454242D}" destId="{DA6FCA38-8968-4DEF-851D-B1B67546CBAA}" srcOrd="0" destOrd="0" presId="urn:microsoft.com/office/officeart/2005/8/layout/gear1"/>
    <dgm:cxn modelId="{FF27C672-D49A-4832-A0BB-F153DF984974}" type="presOf" srcId="{1A8EB1F7-0642-4811-AFA6-04DDDA0ABEAC}" destId="{A2DEFEC7-F893-4D7D-8440-ECB3A287DB67}" srcOrd="1" destOrd="0" presId="urn:microsoft.com/office/officeart/2005/8/layout/gear1"/>
    <dgm:cxn modelId="{4257E6F0-343C-48BB-A2BD-085AE4FFB91F}" srcId="{D615170E-AED7-4D55-8DD7-E8F72995D48B}" destId="{1A8EB1F7-0642-4811-AFA6-04DDDA0ABEAC}" srcOrd="1" destOrd="0" parTransId="{D9351ADE-45AF-454C-B4BA-DBC222F101BB}" sibTransId="{F6055336-46D6-44A5-95AA-BD5AD7AB289A}"/>
    <dgm:cxn modelId="{4D346AB6-B07A-4BE5-8B0F-7F1D4D06389D}" type="presOf" srcId="{9A9A5069-CE66-4ABF-8391-6EE409BC23E6}" destId="{3FB5D8BA-1920-4457-AA95-CA897F072CED}" srcOrd="3" destOrd="0" presId="urn:microsoft.com/office/officeart/2005/8/layout/gear1"/>
    <dgm:cxn modelId="{2DEF1453-71FE-4CD7-AE4B-25C55D0C9D29}" type="presOf" srcId="{1A8EB1F7-0642-4811-AFA6-04DDDA0ABEAC}" destId="{FD4F182B-2609-4F64-9D97-F52A273BD84E}" srcOrd="0" destOrd="0" presId="urn:microsoft.com/office/officeart/2005/8/layout/gear1"/>
    <dgm:cxn modelId="{CC3D5E6E-3831-44AF-9E05-4BD718851B1C}" type="presOf" srcId="{F6055336-46D6-44A5-95AA-BD5AD7AB289A}" destId="{C0D73407-CA2B-4C21-9168-8008DC16FC0C}" srcOrd="0" destOrd="0" presId="urn:microsoft.com/office/officeart/2005/8/layout/gear1"/>
    <dgm:cxn modelId="{5627BDDD-7986-4D79-B838-69182CA1B43C}" srcId="{D615170E-AED7-4D55-8DD7-E8F72995D48B}" destId="{E6C07132-A424-4D5D-AC7F-F2A7A0676638}" srcOrd="0" destOrd="0" parTransId="{2C691C2E-2511-4037-9B5C-33614310319F}" sibTransId="{4487D046-66DC-41A3-AB5E-A317C6FCCB01}"/>
    <dgm:cxn modelId="{9BF28F36-6061-4A68-A543-0EB1DC537844}" type="presParOf" srcId="{B22A25ED-92FB-4DFF-8E89-516446AC18E8}" destId="{2DF74A0B-E77C-4D49-A42E-40CEB2F7AC05}" srcOrd="0" destOrd="0" presId="urn:microsoft.com/office/officeart/2005/8/layout/gear1"/>
    <dgm:cxn modelId="{8A700B67-B219-4674-9DB8-979981D3F32F}" type="presParOf" srcId="{B22A25ED-92FB-4DFF-8E89-516446AC18E8}" destId="{EB2EED8B-F47D-4C53-AE39-390B198E45AB}" srcOrd="1" destOrd="0" presId="urn:microsoft.com/office/officeart/2005/8/layout/gear1"/>
    <dgm:cxn modelId="{3160C7F0-51BA-43B2-BBBD-65155D55098A}" type="presParOf" srcId="{B22A25ED-92FB-4DFF-8E89-516446AC18E8}" destId="{C1F0E5CE-9D9E-48D9-B3A3-9D19F0004FAC}" srcOrd="2" destOrd="0" presId="urn:microsoft.com/office/officeart/2005/8/layout/gear1"/>
    <dgm:cxn modelId="{C98C9AF4-830C-4996-B7FB-E22C23297A24}" type="presParOf" srcId="{B22A25ED-92FB-4DFF-8E89-516446AC18E8}" destId="{FD4F182B-2609-4F64-9D97-F52A273BD84E}" srcOrd="3" destOrd="0" presId="urn:microsoft.com/office/officeart/2005/8/layout/gear1"/>
    <dgm:cxn modelId="{D0E40D4D-31A4-439D-B7E5-8EE4D8BC9292}" type="presParOf" srcId="{B22A25ED-92FB-4DFF-8E89-516446AC18E8}" destId="{A2DEFEC7-F893-4D7D-8440-ECB3A287DB67}" srcOrd="4" destOrd="0" presId="urn:microsoft.com/office/officeart/2005/8/layout/gear1"/>
    <dgm:cxn modelId="{FB4BF22E-251D-4945-ABC9-3F1FA1471EE0}" type="presParOf" srcId="{B22A25ED-92FB-4DFF-8E89-516446AC18E8}" destId="{C16F276A-1F9A-489A-A301-5039AD12A83C}" srcOrd="5" destOrd="0" presId="urn:microsoft.com/office/officeart/2005/8/layout/gear1"/>
    <dgm:cxn modelId="{70756A04-58CD-4EDC-9D29-575D08AB4D24}" type="presParOf" srcId="{B22A25ED-92FB-4DFF-8E89-516446AC18E8}" destId="{E80C77B4-E2FF-4FDD-AAAE-0F713567C22D}" srcOrd="6" destOrd="0" presId="urn:microsoft.com/office/officeart/2005/8/layout/gear1"/>
    <dgm:cxn modelId="{711AAECB-D2B5-4B65-A761-E7EB74CC8488}" type="presParOf" srcId="{B22A25ED-92FB-4DFF-8E89-516446AC18E8}" destId="{0C1F1A3E-815E-41FB-9BF7-6CE3B308FE6E}" srcOrd="7" destOrd="0" presId="urn:microsoft.com/office/officeart/2005/8/layout/gear1"/>
    <dgm:cxn modelId="{40A26C82-5DAB-4F54-87B9-454A15201DD8}" type="presParOf" srcId="{B22A25ED-92FB-4DFF-8E89-516446AC18E8}" destId="{4867A5DC-1609-471A-8CA5-85C41A551399}" srcOrd="8" destOrd="0" presId="urn:microsoft.com/office/officeart/2005/8/layout/gear1"/>
    <dgm:cxn modelId="{4A370F3B-A938-4C0C-916F-889387A06565}" type="presParOf" srcId="{B22A25ED-92FB-4DFF-8E89-516446AC18E8}" destId="{3FB5D8BA-1920-4457-AA95-CA897F072CED}" srcOrd="9" destOrd="0" presId="urn:microsoft.com/office/officeart/2005/8/layout/gear1"/>
    <dgm:cxn modelId="{B09E6EC2-75A1-4742-BE56-4C3D2258D28D}" type="presParOf" srcId="{B22A25ED-92FB-4DFF-8E89-516446AC18E8}" destId="{5AC0FFA0-D794-4C78-9BFC-D8184A126379}" srcOrd="10" destOrd="0" presId="urn:microsoft.com/office/officeart/2005/8/layout/gear1"/>
    <dgm:cxn modelId="{9951B029-900C-4FED-9C45-5FB860E3FCC1}" type="presParOf" srcId="{B22A25ED-92FB-4DFF-8E89-516446AC18E8}" destId="{C0D73407-CA2B-4C21-9168-8008DC16FC0C}" srcOrd="11" destOrd="0" presId="urn:microsoft.com/office/officeart/2005/8/layout/gear1"/>
    <dgm:cxn modelId="{D927AF15-B4F9-4ED2-B503-38E857E38EC7}" type="presParOf" srcId="{B22A25ED-92FB-4DFF-8E89-516446AC18E8}" destId="{DA6FCA38-8968-4DEF-851D-B1B67546CB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8C1D62-6844-4D59-BAD2-2676497FE41A}" type="doc">
      <dgm:prSet loTypeId="urn:microsoft.com/office/officeart/2005/8/layout/cycle7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473E4BD-90CE-4938-9F7C-CC8FBF17BA97}">
      <dgm:prSet phldrT="[Texto]"/>
      <dgm:spPr/>
      <dgm:t>
        <a:bodyPr/>
        <a:lstStyle/>
        <a:p>
          <a:r>
            <a:rPr lang="es-ES" dirty="0"/>
            <a:t>Capitalismo monopolista de Estado</a:t>
          </a:r>
        </a:p>
      </dgm:t>
    </dgm:pt>
    <dgm:pt modelId="{6FC96588-5D46-4908-8898-D6BD6AE38488}" type="parTrans" cxnId="{E7C5D376-F253-4F3D-879B-0EE4F04F18B2}">
      <dgm:prSet/>
      <dgm:spPr/>
      <dgm:t>
        <a:bodyPr/>
        <a:lstStyle/>
        <a:p>
          <a:endParaRPr lang="es-ES"/>
        </a:p>
      </dgm:t>
    </dgm:pt>
    <dgm:pt modelId="{B59D6AD0-F5C5-4112-ADBE-369F3AEF9114}" type="sibTrans" cxnId="{E7C5D376-F253-4F3D-879B-0EE4F04F18B2}">
      <dgm:prSet/>
      <dgm:spPr/>
      <dgm:t>
        <a:bodyPr/>
        <a:lstStyle/>
        <a:p>
          <a:endParaRPr lang="es-ES"/>
        </a:p>
      </dgm:t>
    </dgm:pt>
    <dgm:pt modelId="{18A6D02C-9509-4EF2-A93F-627F82A171B1}">
      <dgm:prSet phldrT="[Texto]"/>
      <dgm:spPr/>
      <dgm:t>
        <a:bodyPr/>
        <a:lstStyle/>
        <a:p>
          <a:r>
            <a:rPr lang="es-ES"/>
            <a:t>Control Indirecto</a:t>
          </a:r>
        </a:p>
      </dgm:t>
    </dgm:pt>
    <dgm:pt modelId="{4A2F18F6-BF3A-4709-9128-C0AC6C333FA5}" type="parTrans" cxnId="{1806F717-8B8D-469B-8CBB-FBBFE83970B6}">
      <dgm:prSet/>
      <dgm:spPr/>
      <dgm:t>
        <a:bodyPr/>
        <a:lstStyle/>
        <a:p>
          <a:endParaRPr lang="es-ES"/>
        </a:p>
      </dgm:t>
    </dgm:pt>
    <dgm:pt modelId="{26E25A91-D6B1-4A73-B08C-9C70D632B578}" type="sibTrans" cxnId="{1806F717-8B8D-469B-8CBB-FBBFE83970B6}">
      <dgm:prSet/>
      <dgm:spPr/>
      <dgm:t>
        <a:bodyPr/>
        <a:lstStyle/>
        <a:p>
          <a:endParaRPr lang="es-ES"/>
        </a:p>
      </dgm:t>
    </dgm:pt>
    <dgm:pt modelId="{6693D436-182E-410A-AF31-F4BA21CD4542}">
      <dgm:prSet phldrT="[Texto]"/>
      <dgm:spPr/>
      <dgm:t>
        <a:bodyPr/>
        <a:lstStyle/>
        <a:p>
          <a:r>
            <a:rPr lang="es-ES"/>
            <a:t>Capital foráneo</a:t>
          </a:r>
        </a:p>
      </dgm:t>
    </dgm:pt>
    <dgm:pt modelId="{FDF5C968-78D5-4AE5-A7B7-8E5EAC9C63C4}" type="parTrans" cxnId="{08495AEF-2543-4AE4-9D58-5046DEA61884}">
      <dgm:prSet/>
      <dgm:spPr/>
      <dgm:t>
        <a:bodyPr/>
        <a:lstStyle/>
        <a:p>
          <a:endParaRPr lang="es-ES"/>
        </a:p>
      </dgm:t>
    </dgm:pt>
    <dgm:pt modelId="{BC8D9DEF-BBFE-4329-8765-71057B94050B}" type="sibTrans" cxnId="{08495AEF-2543-4AE4-9D58-5046DEA61884}">
      <dgm:prSet/>
      <dgm:spPr/>
      <dgm:t>
        <a:bodyPr/>
        <a:lstStyle/>
        <a:p>
          <a:endParaRPr lang="es-ES"/>
        </a:p>
      </dgm:t>
    </dgm:pt>
    <dgm:pt modelId="{AC589248-D426-416E-BCAF-19364817BCA6}" type="pres">
      <dgm:prSet presAssocID="{3E8C1D62-6844-4D59-BAD2-2676497FE4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8CE76B-4039-41AA-A328-DB10E4F118B7}" type="pres">
      <dgm:prSet presAssocID="{0473E4BD-90CE-4938-9F7C-CC8FBF17BA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96FDE-5B64-4AE6-A9E5-FFF5DB0D04DA}" type="pres">
      <dgm:prSet presAssocID="{B59D6AD0-F5C5-4112-ADBE-369F3AEF911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8C1324B-21B9-4FAF-87D0-DC3AF62A0EEE}" type="pres">
      <dgm:prSet presAssocID="{B59D6AD0-F5C5-4112-ADBE-369F3AEF9114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70EF2AE8-FA0E-4CE8-82E5-1375B341914D}" type="pres">
      <dgm:prSet presAssocID="{18A6D02C-9509-4EF2-A93F-627F82A171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BEECF-1F0D-4C4C-8669-B4856F038FE1}" type="pres">
      <dgm:prSet presAssocID="{26E25A91-D6B1-4A73-B08C-9C70D632B57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B95158D-5476-4A12-A5ED-FE388C35B5DB}" type="pres">
      <dgm:prSet presAssocID="{26E25A91-D6B1-4A73-B08C-9C70D632B57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570DDA63-BCCE-4E4B-BAB1-142111D11C0F}" type="pres">
      <dgm:prSet presAssocID="{6693D436-182E-410A-AF31-F4BA21CD45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0B8059-69B4-4FAA-9B3E-D27C54F33F3A}" type="pres">
      <dgm:prSet presAssocID="{BC8D9DEF-BBFE-4329-8765-71057B94050B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5AE0CDE-450D-471D-A537-775AD1286848}" type="pres">
      <dgm:prSet presAssocID="{BC8D9DEF-BBFE-4329-8765-71057B94050B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A9ECCC6-54B2-421B-BF0C-BBFCC7F7EE15}" type="presOf" srcId="{0473E4BD-90CE-4938-9F7C-CC8FBF17BA97}" destId="{7D8CE76B-4039-41AA-A328-DB10E4F118B7}" srcOrd="0" destOrd="0" presId="urn:microsoft.com/office/officeart/2005/8/layout/cycle7"/>
    <dgm:cxn modelId="{266CB79D-E91F-4429-BA88-ADDB65684270}" type="presOf" srcId="{BC8D9DEF-BBFE-4329-8765-71057B94050B}" destId="{75AE0CDE-450D-471D-A537-775AD1286848}" srcOrd="1" destOrd="0" presId="urn:microsoft.com/office/officeart/2005/8/layout/cycle7"/>
    <dgm:cxn modelId="{678B5A98-5D28-4C18-8657-38B325B3FD32}" type="presOf" srcId="{18A6D02C-9509-4EF2-A93F-627F82A171B1}" destId="{70EF2AE8-FA0E-4CE8-82E5-1375B341914D}" srcOrd="0" destOrd="0" presId="urn:microsoft.com/office/officeart/2005/8/layout/cycle7"/>
    <dgm:cxn modelId="{1806F717-8B8D-469B-8CBB-FBBFE83970B6}" srcId="{3E8C1D62-6844-4D59-BAD2-2676497FE41A}" destId="{18A6D02C-9509-4EF2-A93F-627F82A171B1}" srcOrd="1" destOrd="0" parTransId="{4A2F18F6-BF3A-4709-9128-C0AC6C333FA5}" sibTransId="{26E25A91-D6B1-4A73-B08C-9C70D632B578}"/>
    <dgm:cxn modelId="{807BA50D-3FDA-4C18-97C3-BB7F01D6B4C9}" type="presOf" srcId="{B59D6AD0-F5C5-4112-ADBE-369F3AEF9114}" destId="{E8C1324B-21B9-4FAF-87D0-DC3AF62A0EEE}" srcOrd="1" destOrd="0" presId="urn:microsoft.com/office/officeart/2005/8/layout/cycle7"/>
    <dgm:cxn modelId="{E7C5D376-F253-4F3D-879B-0EE4F04F18B2}" srcId="{3E8C1D62-6844-4D59-BAD2-2676497FE41A}" destId="{0473E4BD-90CE-4938-9F7C-CC8FBF17BA97}" srcOrd="0" destOrd="0" parTransId="{6FC96588-5D46-4908-8898-D6BD6AE38488}" sibTransId="{B59D6AD0-F5C5-4112-ADBE-369F3AEF9114}"/>
    <dgm:cxn modelId="{775ECA8D-9019-4566-8185-3803AEFB36E6}" type="presOf" srcId="{BC8D9DEF-BBFE-4329-8765-71057B94050B}" destId="{7A0B8059-69B4-4FAA-9B3E-D27C54F33F3A}" srcOrd="0" destOrd="0" presId="urn:microsoft.com/office/officeart/2005/8/layout/cycle7"/>
    <dgm:cxn modelId="{E246FA9E-CB95-464B-93D7-20127DE415B9}" type="presOf" srcId="{6693D436-182E-410A-AF31-F4BA21CD4542}" destId="{570DDA63-BCCE-4E4B-BAB1-142111D11C0F}" srcOrd="0" destOrd="0" presId="urn:microsoft.com/office/officeart/2005/8/layout/cycle7"/>
    <dgm:cxn modelId="{538FCC36-8592-47D1-98E3-48C766EFF276}" type="presOf" srcId="{B59D6AD0-F5C5-4112-ADBE-369F3AEF9114}" destId="{38896FDE-5B64-4AE6-A9E5-FFF5DB0D04DA}" srcOrd="0" destOrd="0" presId="urn:microsoft.com/office/officeart/2005/8/layout/cycle7"/>
    <dgm:cxn modelId="{08495AEF-2543-4AE4-9D58-5046DEA61884}" srcId="{3E8C1D62-6844-4D59-BAD2-2676497FE41A}" destId="{6693D436-182E-410A-AF31-F4BA21CD4542}" srcOrd="2" destOrd="0" parTransId="{FDF5C968-78D5-4AE5-A7B7-8E5EAC9C63C4}" sibTransId="{BC8D9DEF-BBFE-4329-8765-71057B94050B}"/>
    <dgm:cxn modelId="{34DD9577-5D9B-4E6B-9D79-9421E47EE8DF}" type="presOf" srcId="{3E8C1D62-6844-4D59-BAD2-2676497FE41A}" destId="{AC589248-D426-416E-BCAF-19364817BCA6}" srcOrd="0" destOrd="0" presId="urn:microsoft.com/office/officeart/2005/8/layout/cycle7"/>
    <dgm:cxn modelId="{731F2454-8533-49FB-B873-E16DDFE38959}" type="presOf" srcId="{26E25A91-D6B1-4A73-B08C-9C70D632B578}" destId="{4B95158D-5476-4A12-A5ED-FE388C35B5DB}" srcOrd="1" destOrd="0" presId="urn:microsoft.com/office/officeart/2005/8/layout/cycle7"/>
    <dgm:cxn modelId="{7F85C407-F4CC-4602-9611-06EBA5AA8527}" type="presOf" srcId="{26E25A91-D6B1-4A73-B08C-9C70D632B578}" destId="{DECBEECF-1F0D-4C4C-8669-B4856F038FE1}" srcOrd="0" destOrd="0" presId="urn:microsoft.com/office/officeart/2005/8/layout/cycle7"/>
    <dgm:cxn modelId="{7A423CA9-A3D3-4A89-8743-61D75536243E}" type="presParOf" srcId="{AC589248-D426-416E-BCAF-19364817BCA6}" destId="{7D8CE76B-4039-41AA-A328-DB10E4F118B7}" srcOrd="0" destOrd="0" presId="urn:microsoft.com/office/officeart/2005/8/layout/cycle7"/>
    <dgm:cxn modelId="{272535B2-53FE-4D1B-B5F2-A92916EBA26E}" type="presParOf" srcId="{AC589248-D426-416E-BCAF-19364817BCA6}" destId="{38896FDE-5B64-4AE6-A9E5-FFF5DB0D04DA}" srcOrd="1" destOrd="0" presId="urn:microsoft.com/office/officeart/2005/8/layout/cycle7"/>
    <dgm:cxn modelId="{F97FC39C-3532-40B8-980F-3B9CEC40FCDA}" type="presParOf" srcId="{38896FDE-5B64-4AE6-A9E5-FFF5DB0D04DA}" destId="{E8C1324B-21B9-4FAF-87D0-DC3AF62A0EEE}" srcOrd="0" destOrd="0" presId="urn:microsoft.com/office/officeart/2005/8/layout/cycle7"/>
    <dgm:cxn modelId="{E709051A-D239-428F-A0B5-654DF2DC48AE}" type="presParOf" srcId="{AC589248-D426-416E-BCAF-19364817BCA6}" destId="{70EF2AE8-FA0E-4CE8-82E5-1375B341914D}" srcOrd="2" destOrd="0" presId="urn:microsoft.com/office/officeart/2005/8/layout/cycle7"/>
    <dgm:cxn modelId="{159006E1-18B7-4727-AFD4-A0A5A09B1D24}" type="presParOf" srcId="{AC589248-D426-416E-BCAF-19364817BCA6}" destId="{DECBEECF-1F0D-4C4C-8669-B4856F038FE1}" srcOrd="3" destOrd="0" presId="urn:microsoft.com/office/officeart/2005/8/layout/cycle7"/>
    <dgm:cxn modelId="{4440A149-8B49-4963-BFB6-3D72974FAC35}" type="presParOf" srcId="{DECBEECF-1F0D-4C4C-8669-B4856F038FE1}" destId="{4B95158D-5476-4A12-A5ED-FE388C35B5DB}" srcOrd="0" destOrd="0" presId="urn:microsoft.com/office/officeart/2005/8/layout/cycle7"/>
    <dgm:cxn modelId="{EDF0A38F-AEE6-4727-A31A-BBD879CA7B1E}" type="presParOf" srcId="{AC589248-D426-416E-BCAF-19364817BCA6}" destId="{570DDA63-BCCE-4E4B-BAB1-142111D11C0F}" srcOrd="4" destOrd="0" presId="urn:microsoft.com/office/officeart/2005/8/layout/cycle7"/>
    <dgm:cxn modelId="{9B4DC89B-2072-4654-B600-96A0DF30AD99}" type="presParOf" srcId="{AC589248-D426-416E-BCAF-19364817BCA6}" destId="{7A0B8059-69B4-4FAA-9B3E-D27C54F33F3A}" srcOrd="5" destOrd="0" presId="urn:microsoft.com/office/officeart/2005/8/layout/cycle7"/>
    <dgm:cxn modelId="{595E450B-BC31-466E-81AA-6E473D5186BC}" type="presParOf" srcId="{7A0B8059-69B4-4FAA-9B3E-D27C54F33F3A}" destId="{75AE0CDE-450D-471D-A537-775AD128684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DE0A1-F520-4E67-841B-97DA87869E5A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E6DEF-3EBD-4D7E-A1BB-C7C29243891F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Élites tradicionales</a:t>
          </a:r>
          <a:endParaRPr lang="es-ES" sz="1700" kern="1200" dirty="0"/>
        </a:p>
      </dsp:txBody>
      <dsp:txXfrm>
        <a:off x="97216" y="1446164"/>
        <a:ext cx="2472150" cy="1633633"/>
      </dsp:txXfrm>
    </dsp:sp>
    <dsp:sp modelId="{4BEF8DAE-528E-45D4-8FDF-8812C0665C26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Caciques pagados/administradores</a:t>
          </a:r>
          <a:endParaRPr lang="es-ES" sz="1700" kern="1200" dirty="0"/>
        </a:p>
      </dsp:txBody>
      <dsp:txXfrm>
        <a:off x="2878724" y="1446164"/>
        <a:ext cx="2472150" cy="1633633"/>
      </dsp:txXfrm>
    </dsp:sp>
    <dsp:sp modelId="{CC4A16A7-1B8A-4554-82A5-0799D77BCBDA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Burguesía burocrática de  Estado</a:t>
          </a:r>
          <a:endParaRPr lang="es-ES" sz="1700" kern="1200" dirty="0"/>
        </a:p>
      </dsp:txBody>
      <dsp:txXfrm>
        <a:off x="5660233" y="1446164"/>
        <a:ext cx="2472150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41221-A458-4E62-B1F9-4A9DD770BE30}">
      <dsp:nvSpPr>
        <dsp:cNvPr id="0" name=""/>
        <dsp:cNvSpPr/>
      </dsp:nvSpPr>
      <dsp:spPr>
        <a:xfrm>
          <a:off x="3040204" y="3077504"/>
          <a:ext cx="1984486" cy="1984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EN CONTROL DE LAS MULTINACIONALES</a:t>
          </a:r>
          <a:endParaRPr lang="es-ES" sz="1700" kern="1200" dirty="0"/>
        </a:p>
      </dsp:txBody>
      <dsp:txXfrm>
        <a:off x="3137079" y="3174379"/>
        <a:ext cx="1790736" cy="1790736"/>
      </dsp:txXfrm>
    </dsp:sp>
    <dsp:sp modelId="{F4751096-FFD5-43F9-81FC-B732430D2A1E}">
      <dsp:nvSpPr>
        <dsp:cNvPr id="0" name=""/>
        <dsp:cNvSpPr/>
      </dsp:nvSpPr>
      <dsp:spPr>
        <a:xfrm rot="16200000">
          <a:off x="3336430" y="2381487"/>
          <a:ext cx="1392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203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F2E7F-62A1-45D3-A0A9-A8E3B0AFE0A5}">
      <dsp:nvSpPr>
        <dsp:cNvPr id="0" name=""/>
        <dsp:cNvSpPr/>
      </dsp:nvSpPr>
      <dsp:spPr>
        <a:xfrm>
          <a:off x="3367644" y="355863"/>
          <a:ext cx="1329606" cy="1329606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95% de activos y reservas</a:t>
          </a:r>
          <a:endParaRPr lang="es-ES" sz="2400" kern="1200" dirty="0"/>
        </a:p>
      </dsp:txBody>
      <dsp:txXfrm>
        <a:off x="3432550" y="420769"/>
        <a:ext cx="1199794" cy="1199794"/>
      </dsp:txXfrm>
    </dsp:sp>
    <dsp:sp modelId="{73FB8BA8-59FD-4364-A4D4-E19901A088C7}">
      <dsp:nvSpPr>
        <dsp:cNvPr id="0" name=""/>
        <dsp:cNvSpPr/>
      </dsp:nvSpPr>
      <dsp:spPr>
        <a:xfrm rot="1800000">
          <a:off x="4948614" y="4926542"/>
          <a:ext cx="11356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568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7A02E-5D5D-4D65-B03A-5DD93CF24064}">
      <dsp:nvSpPr>
        <dsp:cNvPr id="0" name=""/>
        <dsp:cNvSpPr/>
      </dsp:nvSpPr>
      <dsp:spPr>
        <a:xfrm>
          <a:off x="6008226" y="4929485"/>
          <a:ext cx="1329606" cy="1329606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OPEC</a:t>
          </a:r>
          <a:endParaRPr lang="es-ES" sz="3600" kern="1200" dirty="0"/>
        </a:p>
      </dsp:txBody>
      <dsp:txXfrm>
        <a:off x="6073132" y="4994391"/>
        <a:ext cx="1199794" cy="1199794"/>
      </dsp:txXfrm>
    </dsp:sp>
    <dsp:sp modelId="{8BE4398A-673A-41B8-97CC-ED8449D29979}">
      <dsp:nvSpPr>
        <dsp:cNvPr id="0" name=""/>
        <dsp:cNvSpPr/>
      </dsp:nvSpPr>
      <dsp:spPr>
        <a:xfrm rot="9000000">
          <a:off x="1980592" y="4926542"/>
          <a:ext cx="11356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568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3196C-61CA-465C-B3E8-1B3DDBD87E78}">
      <dsp:nvSpPr>
        <dsp:cNvPr id="0" name=""/>
        <dsp:cNvSpPr/>
      </dsp:nvSpPr>
      <dsp:spPr>
        <a:xfrm>
          <a:off x="727063" y="4929485"/>
          <a:ext cx="1329606" cy="132960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Terminales de explotación</a:t>
          </a:r>
          <a:endParaRPr lang="es-ES" sz="1800" kern="1200" dirty="0"/>
        </a:p>
      </dsp:txBody>
      <dsp:txXfrm>
        <a:off x="791969" y="4994391"/>
        <a:ext cx="1199794" cy="1199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74A0B-E77C-4D49-A42E-40CEB2F7AC05}">
      <dsp:nvSpPr>
        <dsp:cNvPr id="0" name=""/>
        <dsp:cNvSpPr/>
      </dsp:nvSpPr>
      <dsp:spPr>
        <a:xfrm>
          <a:off x="3459183" y="1919023"/>
          <a:ext cx="2345472" cy="2345472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Centralización</a:t>
          </a:r>
        </a:p>
      </dsp:txBody>
      <dsp:txXfrm>
        <a:off x="3930727" y="2468439"/>
        <a:ext cx="1402384" cy="1205621"/>
      </dsp:txXfrm>
    </dsp:sp>
    <dsp:sp modelId="{FD4F182B-2609-4F64-9D97-F52A273BD84E}">
      <dsp:nvSpPr>
        <dsp:cNvPr id="0" name=""/>
        <dsp:cNvSpPr/>
      </dsp:nvSpPr>
      <dsp:spPr>
        <a:xfrm>
          <a:off x="2094544" y="1364638"/>
          <a:ext cx="1705798" cy="1705798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Federalismo</a:t>
          </a:r>
        </a:p>
      </dsp:txBody>
      <dsp:txXfrm>
        <a:off x="2523984" y="1796673"/>
        <a:ext cx="846918" cy="841728"/>
      </dsp:txXfrm>
    </dsp:sp>
    <dsp:sp modelId="{E80C77B4-E2FF-4FDD-AAAE-0F713567C22D}">
      <dsp:nvSpPr>
        <dsp:cNvPr id="0" name=""/>
        <dsp:cNvSpPr/>
      </dsp:nvSpPr>
      <dsp:spPr>
        <a:xfrm rot="20700000">
          <a:off x="3049965" y="187811"/>
          <a:ext cx="1671334" cy="1671334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Clase social</a:t>
          </a:r>
        </a:p>
      </dsp:txBody>
      <dsp:txXfrm rot="-20700000">
        <a:off x="3416538" y="554384"/>
        <a:ext cx="938189" cy="938189"/>
      </dsp:txXfrm>
    </dsp:sp>
    <dsp:sp modelId="{5AC0FFA0-D794-4C78-9BFC-D8184A126379}">
      <dsp:nvSpPr>
        <dsp:cNvPr id="0" name=""/>
        <dsp:cNvSpPr/>
      </dsp:nvSpPr>
      <dsp:spPr>
        <a:xfrm>
          <a:off x="3279601" y="1564658"/>
          <a:ext cx="3002205" cy="3002205"/>
        </a:xfrm>
        <a:prstGeom prst="circularArrow">
          <a:avLst>
            <a:gd name="adj1" fmla="val 4687"/>
            <a:gd name="adj2" fmla="val 299029"/>
            <a:gd name="adj3" fmla="val 2517879"/>
            <a:gd name="adj4" fmla="val 15857590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D73407-CA2B-4C21-9168-8008DC16FC0C}">
      <dsp:nvSpPr>
        <dsp:cNvPr id="0" name=""/>
        <dsp:cNvSpPr/>
      </dsp:nvSpPr>
      <dsp:spPr>
        <a:xfrm>
          <a:off x="1792450" y="986908"/>
          <a:ext cx="2181289" cy="21812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6FCA38-8968-4DEF-851D-B1B67546CBAA}">
      <dsp:nvSpPr>
        <dsp:cNvPr id="0" name=""/>
        <dsp:cNvSpPr/>
      </dsp:nvSpPr>
      <dsp:spPr>
        <a:xfrm>
          <a:off x="2663368" y="-178574"/>
          <a:ext cx="2351869" cy="23518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CE76B-4039-41AA-A328-DB10E4F118B7}">
      <dsp:nvSpPr>
        <dsp:cNvPr id="0" name=""/>
        <dsp:cNvSpPr/>
      </dsp:nvSpPr>
      <dsp:spPr>
        <a:xfrm>
          <a:off x="1934511" y="1124"/>
          <a:ext cx="2179648" cy="10898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Capitalismo monopolista de Estado</a:t>
          </a:r>
        </a:p>
      </dsp:txBody>
      <dsp:txXfrm>
        <a:off x="1966431" y="33044"/>
        <a:ext cx="2115808" cy="1025984"/>
      </dsp:txXfrm>
    </dsp:sp>
    <dsp:sp modelId="{38896FDE-5B64-4AE6-A9E5-FFF5DB0D04DA}">
      <dsp:nvSpPr>
        <dsp:cNvPr id="0" name=""/>
        <dsp:cNvSpPr/>
      </dsp:nvSpPr>
      <dsp:spPr>
        <a:xfrm rot="3600000">
          <a:off x="3356412" y="1913536"/>
          <a:ext cx="1135124" cy="3814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3470843" y="1989824"/>
        <a:ext cx="906262" cy="228862"/>
      </dsp:txXfrm>
    </dsp:sp>
    <dsp:sp modelId="{70EF2AE8-FA0E-4CE8-82E5-1375B341914D}">
      <dsp:nvSpPr>
        <dsp:cNvPr id="0" name=""/>
        <dsp:cNvSpPr/>
      </dsp:nvSpPr>
      <dsp:spPr>
        <a:xfrm>
          <a:off x="3733788" y="3117563"/>
          <a:ext cx="2179648" cy="108982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Control Indirecto</a:t>
          </a:r>
        </a:p>
      </dsp:txBody>
      <dsp:txXfrm>
        <a:off x="3765708" y="3149483"/>
        <a:ext cx="2115808" cy="1025984"/>
      </dsp:txXfrm>
    </dsp:sp>
    <dsp:sp modelId="{DECBEECF-1F0D-4C4C-8669-B4856F038FE1}">
      <dsp:nvSpPr>
        <dsp:cNvPr id="0" name=""/>
        <dsp:cNvSpPr/>
      </dsp:nvSpPr>
      <dsp:spPr>
        <a:xfrm rot="10800000">
          <a:off x="2456773" y="3471756"/>
          <a:ext cx="1135124" cy="3814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2571204" y="3548044"/>
        <a:ext cx="906262" cy="228862"/>
      </dsp:txXfrm>
    </dsp:sp>
    <dsp:sp modelId="{570DDA63-BCCE-4E4B-BAB1-142111D11C0F}">
      <dsp:nvSpPr>
        <dsp:cNvPr id="0" name=""/>
        <dsp:cNvSpPr/>
      </dsp:nvSpPr>
      <dsp:spPr>
        <a:xfrm>
          <a:off x="135234" y="3117563"/>
          <a:ext cx="2179648" cy="108982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Capital foráneo</a:t>
          </a:r>
        </a:p>
      </dsp:txBody>
      <dsp:txXfrm>
        <a:off x="167154" y="3149483"/>
        <a:ext cx="2115808" cy="1025984"/>
      </dsp:txXfrm>
    </dsp:sp>
    <dsp:sp modelId="{7A0B8059-69B4-4FAA-9B3E-D27C54F33F3A}">
      <dsp:nvSpPr>
        <dsp:cNvPr id="0" name=""/>
        <dsp:cNvSpPr/>
      </dsp:nvSpPr>
      <dsp:spPr>
        <a:xfrm rot="18000000">
          <a:off x="1557135" y="1913536"/>
          <a:ext cx="1135124" cy="3814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671566" y="1989824"/>
        <a:ext cx="906262" cy="22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8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59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3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86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12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3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8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17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3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4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53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4BB6-D000-4101-A8C3-CEB6548B37B5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3C9F-5F0B-4514-BA38-A9175F561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es-ES" dirty="0" smtClean="0"/>
              <a:t>Neo-Imperialismo: el caso de Nigeria.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752600"/>
          </a:xfrm>
        </p:spPr>
        <p:txBody>
          <a:bodyPr/>
          <a:lstStyle/>
          <a:p>
            <a:r>
              <a:rPr lang="es-ES" dirty="0" smtClean="0"/>
              <a:t>Dos tesis y cuatro conclusiones.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707904" y="42210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Teodoro Nelson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67" y="4869160"/>
            <a:ext cx="391398" cy="391398"/>
          </a:xfrm>
          <a:prstGeom prst="rect">
            <a:avLst/>
          </a:prstGeom>
        </p:spPr>
      </p:pic>
      <p:pic>
        <p:nvPicPr>
          <p:cNvPr id="6" name="Picture 2" descr="http://creativecommons.org/images/deed/cc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2" y="5907985"/>
            <a:ext cx="455234" cy="4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qma.ulpgc.es/imagenes/ULPG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98417"/>
            <a:ext cx="2039773" cy="7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6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3767485" cy="61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28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Black Gold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Desde 1903: Nigeria </a:t>
            </a:r>
            <a:r>
              <a:rPr lang="es-ES" dirty="0" err="1" smtClean="0"/>
              <a:t>Propierties</a:t>
            </a:r>
            <a:r>
              <a:rPr lang="es-ES" dirty="0" smtClean="0"/>
              <a:t>/Nigeria and West </a:t>
            </a:r>
            <a:r>
              <a:rPr lang="es-ES" dirty="0" err="1" smtClean="0"/>
              <a:t>African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 </a:t>
            </a:r>
            <a:r>
              <a:rPr lang="es-ES" dirty="0" err="1" smtClean="0"/>
              <a:t>Syndicate</a:t>
            </a:r>
            <a:endParaRPr lang="es-ES" dirty="0" smtClean="0"/>
          </a:p>
          <a:p>
            <a:r>
              <a:rPr lang="es-ES" dirty="0" smtClean="0"/>
              <a:t>1908: Bitumen </a:t>
            </a:r>
            <a:r>
              <a:rPr lang="es-ES" dirty="0" err="1" smtClean="0"/>
              <a:t>Corporation</a:t>
            </a:r>
            <a:r>
              <a:rPr lang="es-ES" dirty="0" smtClean="0"/>
              <a:t>. (</a:t>
            </a:r>
            <a:r>
              <a:rPr lang="es-ES" dirty="0" err="1" smtClean="0"/>
              <a:t>Stayn</a:t>
            </a:r>
            <a:r>
              <a:rPr lang="es-ES" dirty="0" smtClean="0"/>
              <a:t>)</a:t>
            </a:r>
          </a:p>
          <a:p>
            <a:r>
              <a:rPr lang="es-ES" dirty="0" smtClean="0"/>
              <a:t>Tras IGM: </a:t>
            </a:r>
            <a:r>
              <a:rPr lang="es-ES" dirty="0" err="1" smtClean="0"/>
              <a:t>D’Arcy</a:t>
            </a:r>
            <a:r>
              <a:rPr lang="es-ES" dirty="0" smtClean="0"/>
              <a:t> </a:t>
            </a:r>
            <a:r>
              <a:rPr lang="es-ES" dirty="0" err="1" smtClean="0"/>
              <a:t>Corporation</a:t>
            </a:r>
            <a:r>
              <a:rPr lang="es-ES" dirty="0" smtClean="0"/>
              <a:t>/</a:t>
            </a:r>
            <a:r>
              <a:rPr lang="es-ES" dirty="0" err="1" smtClean="0"/>
              <a:t>Whitehall</a:t>
            </a:r>
            <a:r>
              <a:rPr lang="es-ES" dirty="0" smtClean="0"/>
              <a:t> </a:t>
            </a:r>
            <a:r>
              <a:rPr lang="es-ES" dirty="0" err="1" smtClean="0"/>
              <a:t>Petroleum</a:t>
            </a:r>
            <a:r>
              <a:rPr lang="es-ES" dirty="0" smtClean="0"/>
              <a:t> </a:t>
            </a:r>
            <a:r>
              <a:rPr lang="es-ES" dirty="0" err="1" smtClean="0"/>
              <a:t>Corporation</a:t>
            </a:r>
            <a:r>
              <a:rPr lang="es-ES" dirty="0" smtClean="0"/>
              <a:t> (Anglo-</a:t>
            </a:r>
            <a:r>
              <a:rPr lang="es-ES" dirty="0" err="1" smtClean="0"/>
              <a:t>Iranian</a:t>
            </a:r>
            <a:r>
              <a:rPr lang="es-ES" dirty="0" smtClean="0"/>
              <a:t>) Hasta 1923. </a:t>
            </a:r>
          </a:p>
          <a:p>
            <a:r>
              <a:rPr lang="es-ES" dirty="0" smtClean="0"/>
              <a:t>1936-1956: </a:t>
            </a:r>
            <a:r>
              <a:rPr lang="es-ES" dirty="0" err="1" smtClean="0"/>
              <a:t>Sehll</a:t>
            </a:r>
            <a:r>
              <a:rPr lang="es-ES" dirty="0" smtClean="0"/>
              <a:t>/</a:t>
            </a:r>
            <a:r>
              <a:rPr lang="es-ES" dirty="0" err="1" smtClean="0"/>
              <a:t>D’Arcy</a:t>
            </a:r>
            <a:r>
              <a:rPr lang="es-ES" dirty="0" smtClean="0"/>
              <a:t>: 15 años y varios millones de libras. Hacia el monopolio: Shell-BP </a:t>
            </a:r>
            <a:r>
              <a:rPr lang="es-ES" dirty="0" err="1" smtClean="0"/>
              <a:t>Petroleum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 Company of Nigeria)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953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es-ES" dirty="0" smtClean="0"/>
              <a:t>1956: Primer yacimiento a explotar: </a:t>
            </a:r>
            <a:r>
              <a:rPr lang="es-ES" dirty="0" err="1" smtClean="0"/>
              <a:t>Olibiri</a:t>
            </a:r>
            <a:r>
              <a:rPr lang="es-ES" dirty="0" smtClean="0"/>
              <a:t> (</a:t>
            </a:r>
            <a:r>
              <a:rPr lang="es-ES" dirty="0" err="1" smtClean="0"/>
              <a:t>Bayelsa</a:t>
            </a:r>
            <a:r>
              <a:rPr lang="es-ES" dirty="0" smtClean="0"/>
              <a:t>)</a:t>
            </a:r>
          </a:p>
          <a:p>
            <a:r>
              <a:rPr lang="es-ES" dirty="0" smtClean="0"/>
              <a:t>1958: Comienza la exportación de petróleo. 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15993" cy="43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0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6296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¡No olvidemos Unilever!</a:t>
            </a:r>
            <a:endParaRPr lang="es-ES" dirty="0"/>
          </a:p>
        </p:txBody>
      </p:sp>
      <p:pic>
        <p:nvPicPr>
          <p:cNvPr id="3074" name="Picture 2" descr="Resultado de imagen de unilever nigeria 1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12200"/>
            <a:ext cx="1847985" cy="19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 rot="20396766">
            <a:off x="1669900" y="2532592"/>
            <a:ext cx="241572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utoShape 4" descr="Resultado de imagen de Knor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 descr="Resultado de imagen de Kno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52" y="1504094"/>
            <a:ext cx="1368152" cy="17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rex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84" y="4759501"/>
            <a:ext cx="1888287" cy="18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12160" y="2943913"/>
            <a:ext cx="29912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- La </a:t>
            </a:r>
            <a:r>
              <a:rPr lang="es-ES" sz="1400" dirty="0"/>
              <a:t>más grande era la UAC (</a:t>
            </a:r>
            <a:r>
              <a:rPr lang="es-ES" sz="1400" dirty="0" err="1"/>
              <a:t>United</a:t>
            </a:r>
            <a:r>
              <a:rPr lang="es-ES" sz="1400" dirty="0"/>
              <a:t> </a:t>
            </a:r>
            <a:r>
              <a:rPr lang="es-ES" sz="1400" dirty="0" err="1"/>
              <a:t>African</a:t>
            </a:r>
            <a:r>
              <a:rPr lang="es-ES" sz="1400" dirty="0"/>
              <a:t> Company) una sucursal de Unilever (consorcio angloholandés).</a:t>
            </a:r>
          </a:p>
          <a:p>
            <a:endParaRPr lang="es-ES" sz="1400" dirty="0" smtClean="0"/>
          </a:p>
          <a:p>
            <a:r>
              <a:rPr lang="es-ES" sz="1400" dirty="0" smtClean="0"/>
              <a:t>- La </a:t>
            </a:r>
            <a:r>
              <a:rPr lang="es-ES" sz="1400" dirty="0"/>
              <a:t>UAC controlaba el 40% de la economía exportadora en el 39, mientras que U</a:t>
            </a:r>
            <a:r>
              <a:rPr lang="es-ES" sz="1400" b="1" dirty="0"/>
              <a:t>nile</a:t>
            </a:r>
            <a:r>
              <a:rPr lang="es-ES" sz="1400" dirty="0"/>
              <a:t>ver</a:t>
            </a:r>
          </a:p>
          <a:p>
            <a:r>
              <a:rPr lang="es-ES" sz="1400" dirty="0" smtClean="0"/>
              <a:t>controlaba </a:t>
            </a:r>
            <a:r>
              <a:rPr lang="es-ES" sz="1400" dirty="0"/>
              <a:t>el 80% del total del </a:t>
            </a:r>
            <a:r>
              <a:rPr lang="es-ES" sz="1400" dirty="0" smtClean="0"/>
              <a:t> comercio </a:t>
            </a:r>
            <a:r>
              <a:rPr lang="es-ES" sz="1400" dirty="0"/>
              <a:t>externo</a:t>
            </a:r>
            <a:r>
              <a:rPr lang="es-ES" sz="1400" dirty="0" smtClean="0"/>
              <a:t>.   </a:t>
            </a:r>
            <a:endParaRPr lang="es-ES" sz="1400" dirty="0"/>
          </a:p>
        </p:txBody>
      </p:sp>
      <p:sp>
        <p:nvSpPr>
          <p:cNvPr id="11" name="10 Flecha derecha"/>
          <p:cNvSpPr/>
          <p:nvPr/>
        </p:nvSpPr>
        <p:spPr>
          <a:xfrm rot="1152686">
            <a:off x="1792819" y="4865185"/>
            <a:ext cx="241572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96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2</a:t>
            </a:r>
            <a:r>
              <a:rPr lang="es-ES" dirty="0" smtClean="0"/>
              <a:t>. EL PETRO-ESTADO: Hacia las formas neo-coloniales del Estado</a:t>
            </a:r>
            <a:endParaRPr lang="es-ES" dirty="0"/>
          </a:p>
        </p:txBody>
      </p:sp>
      <p:pic>
        <p:nvPicPr>
          <p:cNvPr id="9218" name="Picture 2" descr="http://terangaweb.com/wp-content/uploads/2012/06/NIG04020_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88" y="2034417"/>
            <a:ext cx="6982505" cy="45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6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Los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inicios de la independencia (1960-1966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Militarismo </a:t>
            </a:r>
            <a:r>
              <a:rPr lang="es-E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y guerra civil (1966-1979) </a:t>
            </a:r>
            <a:r>
              <a:rPr lang="es-E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El </a:t>
            </a:r>
            <a:r>
              <a:rPr lang="es-ES" sz="24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interregnum</a:t>
            </a:r>
            <a:r>
              <a:rPr lang="es-ES" sz="24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 la segunda república (1979-1983) </a:t>
            </a:r>
            <a:endParaRPr lang="es-ES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s-E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Militarismo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 PAE (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1983-1999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Democracia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(1998-2007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4" name="Picture 6" descr="Resultado de imagen de guerra del biaf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5323"/>
            <a:ext cx="3844041" cy="28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046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Evolución política del País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25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94326" y="3315614"/>
            <a:ext cx="1604290" cy="917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477" y="188640"/>
            <a:ext cx="8229600" cy="1143000"/>
          </a:xfrm>
        </p:spPr>
        <p:txBody>
          <a:bodyPr/>
          <a:lstStyle/>
          <a:p>
            <a:r>
              <a:rPr lang="es-ES" dirty="0" smtClean="0"/>
              <a:t>La nueva dependencia.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9" y="4509120"/>
            <a:ext cx="8532440" cy="200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19" y="1377737"/>
            <a:ext cx="390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Las rentas petrolíferas suponen: 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50% del PIB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80% de las rentas presupuestarias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95% de los beneficios en divisas.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94326" y="3315614"/>
            <a:ext cx="160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- 1.481 pozos</a:t>
            </a:r>
          </a:p>
          <a:p>
            <a:r>
              <a:rPr lang="es-ES" dirty="0" smtClean="0"/>
              <a:t>- 159 campos petrolíferos</a:t>
            </a:r>
            <a:endParaRPr lang="es-ES" dirty="0"/>
          </a:p>
        </p:txBody>
      </p:sp>
      <p:pic>
        <p:nvPicPr>
          <p:cNvPr id="11" name="Picture 6" descr="http://www.no-tar-sands.org/wp-content/uploads/2011/11/Shell-SplatAndHor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80" y="1373042"/>
            <a:ext cx="2530627" cy="28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2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098983634"/>
              </p:ext>
            </p:extLst>
          </p:nvPr>
        </p:nvGraphicFramePr>
        <p:xfrm>
          <a:off x="610815" y="-144463"/>
          <a:ext cx="8064896" cy="661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6" descr="Resultado de imagen de Exxonmob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Resultado de imagen de Exxonmob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67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r>
              <a:rPr lang="es-ES" dirty="0" smtClean="0"/>
              <a:t>Deslocalización y dependencia.</a:t>
            </a:r>
          </a:p>
          <a:p>
            <a:r>
              <a:rPr lang="es-ES" dirty="0" smtClean="0"/>
              <a:t>Bajo valor añadido. </a:t>
            </a:r>
          </a:p>
          <a:p>
            <a:r>
              <a:rPr lang="es-ES" dirty="0" smtClean="0"/>
              <a:t>Importación mayoritaria: Petróleo refinado. </a:t>
            </a:r>
          </a:p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6588224" y="4980165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-En 2005, el 78% del abastecimiento energético del país se debió  la biomasa. </a:t>
            </a:r>
            <a:endParaRPr lang="es-ES" dirty="0"/>
          </a:p>
        </p:txBody>
      </p:sp>
      <p:pic>
        <p:nvPicPr>
          <p:cNvPr id="10242" name="Picture 2" descr="http://www.foeeurope.org/sites/default/files/styles/node_header_800/public/shell_nigeria_onlinehandover_march2014.jpg?itok=K5tEQF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74513"/>
            <a:ext cx="5688632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0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Lo “Estado” y lo “</a:t>
            </a:r>
            <a:r>
              <a:rPr lang="es-ES" dirty="0" err="1" smtClean="0"/>
              <a:t>Petro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4536504" cy="4525963"/>
          </a:xfrm>
        </p:spPr>
        <p:txBody>
          <a:bodyPr/>
          <a:lstStyle/>
          <a:p>
            <a:r>
              <a:rPr lang="es-ES" sz="2800" dirty="0" smtClean="0"/>
              <a:t>La “</a:t>
            </a:r>
            <a:r>
              <a:rPr lang="es-ES" sz="2800" dirty="0" err="1" smtClean="0"/>
              <a:t>slick</a:t>
            </a:r>
            <a:r>
              <a:rPr lang="es-ES" sz="2800" dirty="0" smtClean="0"/>
              <a:t> </a:t>
            </a:r>
            <a:r>
              <a:rPr lang="es-ES" sz="2800" dirty="0" err="1" smtClean="0"/>
              <a:t>alliance</a:t>
            </a:r>
            <a:r>
              <a:rPr lang="es-ES" sz="2800" dirty="0" smtClean="0"/>
              <a:t>”</a:t>
            </a:r>
          </a:p>
          <a:p>
            <a:r>
              <a:rPr lang="es-ES" sz="2800" dirty="0" smtClean="0"/>
              <a:t>DPA/FA</a:t>
            </a:r>
          </a:p>
          <a:p>
            <a:r>
              <a:rPr lang="es-ES" sz="2800" dirty="0" smtClean="0"/>
              <a:t>Federalismo como elemento centralizador. </a:t>
            </a:r>
          </a:p>
          <a:p>
            <a:r>
              <a:rPr lang="es-ES" sz="2800" dirty="0" smtClean="0"/>
              <a:t>El “</a:t>
            </a:r>
            <a:r>
              <a:rPr lang="es-ES" sz="2800" dirty="0" err="1" smtClean="0"/>
              <a:t>zooning</a:t>
            </a:r>
            <a:r>
              <a:rPr lang="es-ES" sz="2800" dirty="0" smtClean="0"/>
              <a:t>”</a:t>
            </a:r>
          </a:p>
          <a:p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33228971"/>
              </p:ext>
            </p:extLst>
          </p:nvPr>
        </p:nvGraphicFramePr>
        <p:xfrm>
          <a:off x="2555776" y="2132856"/>
          <a:ext cx="7344816" cy="42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2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4627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 HACIA EL PETRO-ESTADO: Colonialismo y clases sociales.</a:t>
            </a:r>
            <a:endParaRPr lang="es-ES" dirty="0"/>
          </a:p>
        </p:txBody>
      </p:sp>
      <p:pic>
        <p:nvPicPr>
          <p:cNvPr id="1026" name="Picture 2" descr="Resultado de imagen de nigeria as a 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5" y="2708920"/>
            <a:ext cx="8438636" cy="34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9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81038"/>
            <a:ext cx="82772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36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cirnigeria.org/wp-content/uploads/2015/08/gas-flaring-2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7655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2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eoimages.gsfc.nasa.gov/images/imagerecords/83000/83306/nigeria_vir_2013353_d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247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2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cultura neo-colonial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Orientalismo encaja con una oligarquía dependiente. </a:t>
            </a:r>
          </a:p>
          <a:p>
            <a:r>
              <a:rPr lang="es-ES" dirty="0" smtClean="0"/>
              <a:t>Pervive la dualidad colonial en el discurso. </a:t>
            </a:r>
          </a:p>
          <a:p>
            <a:r>
              <a:rPr lang="es-ES" dirty="0" smtClean="0"/>
              <a:t>Se define así un nuevo orientalismo, que más allá de ser la plasmación plástica, material, de los intereses no materializados de Europa, trata de perpetuar el statu quo y al intervención continua. 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558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chimamanda ngozi adic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947" y="-315417"/>
            <a:ext cx="12744947" cy="74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283968" y="1417666"/>
            <a:ext cx="4590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“</a:t>
            </a:r>
            <a:r>
              <a:rPr lang="es-ES" i="1" dirty="0">
                <a:solidFill>
                  <a:schemeClr val="bg1"/>
                </a:solidFill>
              </a:rPr>
              <a:t>Si yo no hubiera nacido en Nigeria y si mi impresión sobre África procediera de las imágenes populares, también creería que África es un lugar de hermosos paisajes y animales y gente incomprensible, que libran guerras sin sentido y mueren de pobreza y SIDA, incapaces de hablar por sí mismos, esperando ser salvados por un extranjero blanco y gentil</a:t>
            </a:r>
            <a:r>
              <a:rPr lang="es-ES" i="1" dirty="0"/>
              <a:t>” </a:t>
            </a:r>
            <a:r>
              <a:rPr lang="es-ES" dirty="0"/>
              <a:t> -</a:t>
            </a:r>
            <a:r>
              <a:rPr lang="es-ES" dirty="0" err="1"/>
              <a:t>Chimamanda</a:t>
            </a:r>
            <a:r>
              <a:rPr lang="es-ES" dirty="0"/>
              <a:t> </a:t>
            </a:r>
            <a:r>
              <a:rPr lang="es-ES" dirty="0" err="1"/>
              <a:t>Ngozi</a:t>
            </a:r>
            <a:r>
              <a:rPr lang="es-ES" dirty="0"/>
              <a:t> </a:t>
            </a:r>
            <a:r>
              <a:rPr lang="es-ES" dirty="0" err="1"/>
              <a:t>Adichie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950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67944" y="3011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i="1" dirty="0" smtClean="0"/>
              <a:t>“Mendigos </a:t>
            </a:r>
            <a:r>
              <a:rPr lang="es-ES" i="1" dirty="0"/>
              <a:t>sentados sobre un saco de </a:t>
            </a:r>
            <a:r>
              <a:rPr lang="es-ES" i="1" dirty="0" smtClean="0"/>
              <a:t>oro“ –Von Humboldt</a:t>
            </a:r>
            <a:endParaRPr lang="es-ES" dirty="0"/>
          </a:p>
        </p:txBody>
      </p:sp>
      <p:sp>
        <p:nvSpPr>
          <p:cNvPr id="5" name="AutoShape 2" descr="Resultado de imagen de Von humbold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8" y="1196752"/>
            <a:ext cx="3312368" cy="42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4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854" y="80962"/>
            <a:ext cx="8229600" cy="1143000"/>
          </a:xfrm>
        </p:spPr>
        <p:txBody>
          <a:bodyPr/>
          <a:lstStyle/>
          <a:p>
            <a:r>
              <a:rPr lang="es-ES" dirty="0" smtClean="0"/>
              <a:t>Debate historiográfico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854" y="1196752"/>
            <a:ext cx="8229600" cy="4525963"/>
          </a:xfrm>
        </p:spPr>
        <p:txBody>
          <a:bodyPr/>
          <a:lstStyle/>
          <a:p>
            <a:r>
              <a:rPr lang="es-ES" dirty="0" smtClean="0"/>
              <a:t>Darwinismo social: </a:t>
            </a:r>
            <a:r>
              <a:rPr lang="es-ES" dirty="0" err="1" smtClean="0"/>
              <a:t>Acemoglu</a:t>
            </a:r>
            <a:r>
              <a:rPr lang="es-ES" dirty="0" smtClean="0"/>
              <a:t>, </a:t>
            </a:r>
            <a:r>
              <a:rPr lang="es-ES" dirty="0" err="1" smtClean="0"/>
              <a:t>Hunttintong</a:t>
            </a:r>
            <a:r>
              <a:rPr lang="es-ES" dirty="0" smtClean="0"/>
              <a:t>, </a:t>
            </a:r>
            <a:r>
              <a:rPr lang="es-ES" dirty="0" err="1" smtClean="0"/>
              <a:t>Pomeranz</a:t>
            </a:r>
            <a:r>
              <a:rPr lang="es-ES" dirty="0" smtClean="0"/>
              <a:t> y cía. </a:t>
            </a:r>
          </a:p>
          <a:p>
            <a:r>
              <a:rPr lang="es-ES" dirty="0" smtClean="0"/>
              <a:t>Fetichismo de la mercancía: </a:t>
            </a:r>
            <a:r>
              <a:rPr lang="es-ES" dirty="0" err="1" smtClean="0"/>
              <a:t>Stigliz</a:t>
            </a:r>
            <a:r>
              <a:rPr lang="es-ES" dirty="0" smtClean="0"/>
              <a:t>, Karl y cía. </a:t>
            </a:r>
          </a:p>
          <a:p>
            <a:r>
              <a:rPr lang="es-ES" dirty="0" smtClean="0"/>
              <a:t>Nuevo imperialismo: Sarkozy, Berger y cía.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59483" y="4163518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“Taxes </a:t>
            </a:r>
            <a:r>
              <a:rPr lang="en-US" i="1" dirty="0"/>
              <a:t>in the areas directly above the line could have forced earlier monetization of the local economies</a:t>
            </a:r>
          </a:p>
          <a:p>
            <a:r>
              <a:rPr lang="en-US" i="1" dirty="0"/>
              <a:t>there, leading to more specialization and therefore a more vibrant economy"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558676" y="4118377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“</a:t>
            </a:r>
            <a:r>
              <a:rPr lang="es-ES" i="1" dirty="0" err="1" smtClean="0"/>
              <a:t>One</a:t>
            </a:r>
            <a:r>
              <a:rPr lang="es-ES" i="1" dirty="0" smtClean="0"/>
              <a:t> </a:t>
            </a:r>
            <a:r>
              <a:rPr lang="en-US" i="1" dirty="0" smtClean="0"/>
              <a:t>way </a:t>
            </a:r>
            <a:r>
              <a:rPr lang="en-US" i="1" dirty="0"/>
              <a:t>was to make Nigerians dependent on cash money in form of imported British currency, which could be obtained</a:t>
            </a:r>
          </a:p>
          <a:p>
            <a:r>
              <a:rPr lang="en-US" i="1" dirty="0"/>
              <a:t>only by engaging in the colonial economy, either as a producer or as paid labor" </a:t>
            </a:r>
            <a:endParaRPr lang="es-ES" dirty="0"/>
          </a:p>
        </p:txBody>
      </p:sp>
      <p:sp>
        <p:nvSpPr>
          <p:cNvPr id="6" name="AutoShape 2" descr="Resultado de imagen de versus"/>
          <p:cNvSpPr>
            <a:spLocks noChangeAspect="1" noChangeArrowheads="1"/>
          </p:cNvSpPr>
          <p:nvPr/>
        </p:nvSpPr>
        <p:spPr bwMode="auto">
          <a:xfrm>
            <a:off x="155575" y="-1790700"/>
            <a:ext cx="4648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Resultado de imagen de versus"/>
          <p:cNvSpPr>
            <a:spLocks noChangeAspect="1" noChangeArrowheads="1"/>
          </p:cNvSpPr>
          <p:nvPr/>
        </p:nvSpPr>
        <p:spPr bwMode="auto">
          <a:xfrm>
            <a:off x="307975" y="-1638300"/>
            <a:ext cx="4648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33" y="4434260"/>
            <a:ext cx="1928043" cy="167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2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Todas las corrientes anteriormente citadas son, en una manera u otra, intervencionistas.</a:t>
            </a:r>
          </a:p>
          <a:p>
            <a:r>
              <a:rPr lang="es-ES" dirty="0" smtClean="0"/>
              <a:t>“La imagen invertida de un mundo invertido”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95536" y="292494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- State failure is like obscenity: hard to define but you know it when you see it. </a:t>
            </a:r>
            <a:r>
              <a:rPr lang="en-US" dirty="0"/>
              <a:t>[...] </a:t>
            </a:r>
            <a:r>
              <a:rPr lang="en-US" i="1" dirty="0" err="1"/>
              <a:t>Stehpen</a:t>
            </a:r>
            <a:r>
              <a:rPr lang="en-US" i="1" dirty="0"/>
              <a:t> Ellis observed that international community </a:t>
            </a:r>
            <a:r>
              <a:rPr lang="en-US" b="1" i="1" dirty="0"/>
              <a:t>tends to view failed states as broken machines 'that can be repaired by good mechanics</a:t>
            </a:r>
            <a:r>
              <a:rPr lang="en-US" i="1" dirty="0"/>
              <a:t>' within a short time </a:t>
            </a:r>
            <a:r>
              <a:rPr lang="es-ES" i="1" dirty="0" err="1"/>
              <a:t>frame</a:t>
            </a:r>
            <a:r>
              <a:rPr lang="es-ES" i="1" dirty="0"/>
              <a:t>" </a:t>
            </a:r>
            <a:r>
              <a:rPr lang="es-ES" dirty="0"/>
              <a:t>(Campbell, 2013: 164).</a:t>
            </a:r>
          </a:p>
        </p:txBody>
      </p:sp>
      <p:pic>
        <p:nvPicPr>
          <p:cNvPr id="4098" name="Picture 2" descr="https://pbs.twimg.com/media/B77lWknIAAMRBv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02" y="2775719"/>
            <a:ext cx="3960440" cy="26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8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227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TESIS</a:t>
            </a:r>
            <a:endParaRPr lang="es-E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3468" y="2564904"/>
            <a:ext cx="4752528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Fruto de ello, tenemos aquí un nuevo Estado corporativista (capitalismo monopolista de Estado) pero cuyo capital es foráneo: Imperialismo monopolista de Estado. </a:t>
            </a:r>
          </a:p>
          <a:p>
            <a:endParaRPr lang="es-ES" sz="2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23078917"/>
              </p:ext>
            </p:extLst>
          </p:nvPr>
        </p:nvGraphicFramePr>
        <p:xfrm>
          <a:off x="2915816" y="2420888"/>
          <a:ext cx="6048672" cy="42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11247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 Estados </a:t>
            </a:r>
            <a:r>
              <a:rPr lang="es-ES" sz="2000" dirty="0" smtClean="0"/>
              <a:t>“territoriales” </a:t>
            </a:r>
            <a:r>
              <a:rPr lang="es-ES" sz="2000" dirty="0"/>
              <a:t>donde operan las empresas al control directo no de las empresas, sino de ramas industriales </a:t>
            </a:r>
            <a:r>
              <a:rPr lang="es-ES" sz="2000" dirty="0" smtClean="0"/>
              <a:t>concretas de grandes monopolios.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10318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es-ES" dirty="0" smtClean="0"/>
              <a:t>Esta situación presupone: la centralización financiera de la industria a niveles nunca antes vistos: una nueva forma monopolística. </a:t>
            </a:r>
            <a:endParaRPr lang="es-ES" dirty="0"/>
          </a:p>
        </p:txBody>
      </p:sp>
      <p:pic>
        <p:nvPicPr>
          <p:cNvPr id="2050" name="Picture 2" descr="Resultado de imagen de deutsche b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912435" cy="20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de citi b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de citi ban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de citi ban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0" y="3645024"/>
            <a:ext cx="3446785" cy="18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3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279" y="3139150"/>
            <a:ext cx="1882552" cy="604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Hausa/</a:t>
            </a:r>
            <a:r>
              <a:rPr lang="es-ES" dirty="0" err="1" smtClean="0"/>
              <a:t>Fulani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796137" y="3461950"/>
            <a:ext cx="322969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2" y="548680"/>
            <a:ext cx="4844059" cy="582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50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15230" y="1052736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/>
            </a:r>
            <a:br>
              <a:rPr lang="es-ES" i="1" dirty="0"/>
            </a:br>
            <a:r>
              <a:rPr lang="es-ES" i="1" dirty="0"/>
              <a:t>“</a:t>
            </a:r>
            <a:r>
              <a:rPr lang="es-ES" b="1" i="1" dirty="0"/>
              <a:t>El neocolonialismo es también la peor forma del imperialismo. Para quienes lo practican, significa poder sin responsabilidad, y para quienes lo sufren, significa la explotación sin desagravio</a:t>
            </a:r>
            <a:r>
              <a:rPr lang="es-ES" i="1" dirty="0"/>
              <a:t>”  </a:t>
            </a:r>
            <a:r>
              <a:rPr lang="es-ES" i="1" dirty="0" smtClean="0"/>
              <a:t>- </a:t>
            </a:r>
            <a:r>
              <a:rPr lang="es-ES" i="1" dirty="0" err="1"/>
              <a:t>Kwame</a:t>
            </a:r>
            <a:r>
              <a:rPr lang="es-ES" i="1" dirty="0"/>
              <a:t> </a:t>
            </a:r>
            <a:r>
              <a:rPr lang="es-ES" i="1" dirty="0" err="1"/>
              <a:t>Nkrumah</a:t>
            </a:r>
            <a:r>
              <a:rPr lang="es-ES" i="1" dirty="0"/>
              <a:t>.</a:t>
            </a:r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95978"/>
            <a:ext cx="2097517" cy="25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95936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“</a:t>
            </a:r>
            <a:r>
              <a:rPr lang="es-ES" b="1" dirty="0"/>
              <a:t>Históricamente, el negro, hundido en la </a:t>
            </a:r>
            <a:r>
              <a:rPr lang="es-ES" b="1" dirty="0" err="1"/>
              <a:t>inesencialidad</a:t>
            </a:r>
            <a:r>
              <a:rPr lang="es-ES" b="1" dirty="0"/>
              <a:t> de la servidumbre, ha sido liberado por el amo. No ha sostenido la lucha por la libertad</a:t>
            </a:r>
            <a:r>
              <a:rPr lang="es-ES" dirty="0" smtClean="0"/>
              <a:t>” –Franz </a:t>
            </a:r>
            <a:r>
              <a:rPr lang="es-ES" dirty="0" err="1" smtClean="0"/>
              <a:t>Fanon</a:t>
            </a:r>
            <a:endParaRPr lang="es-ES" dirty="0"/>
          </a:p>
        </p:txBody>
      </p:sp>
      <p:pic>
        <p:nvPicPr>
          <p:cNvPr id="1028" name="Picture 4" descr="Resultado de imagen de Frantz f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54" y="3812168"/>
            <a:ext cx="2019289" cy="27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43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06133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“</a:t>
            </a:r>
            <a:r>
              <a:rPr lang="es-ES" i="1" dirty="0"/>
              <a:t>Estados Unidos no podía quedarse cruzado de brazos y permitir que el capital recaudado en Estados unidos se empleara para fines contrarios a nuestras políticas o intereses principales</a:t>
            </a:r>
            <a:r>
              <a:rPr lang="es-ES" dirty="0"/>
              <a:t> […] </a:t>
            </a:r>
            <a:r>
              <a:rPr lang="es-ES" b="1" i="1" dirty="0"/>
              <a:t>el capital es una forma de poder</a:t>
            </a:r>
            <a:r>
              <a:rPr lang="es-ES" dirty="0" smtClean="0"/>
              <a:t>”. –</a:t>
            </a:r>
            <a:r>
              <a:rPr lang="es-ES" dirty="0" err="1" smtClean="0"/>
              <a:t>Feiss</a:t>
            </a:r>
            <a:r>
              <a:rPr lang="es-ES" dirty="0" smtClean="0"/>
              <a:t> (Departamento de Estado USA)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227659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“</a:t>
            </a:r>
            <a:r>
              <a:rPr lang="es-ES" i="1" dirty="0"/>
              <a:t>D</a:t>
            </a:r>
            <a:r>
              <a:rPr lang="es-ES" i="1" dirty="0" smtClean="0"/>
              <a:t>e </a:t>
            </a:r>
            <a:r>
              <a:rPr lang="es-ES" i="1" dirty="0"/>
              <a:t>ser una organización política, el Estado hoy se ha convertido en una matriz de </a:t>
            </a:r>
            <a:r>
              <a:rPr lang="es-ES" b="1" i="1" dirty="0"/>
              <a:t>intereses corporativos</a:t>
            </a:r>
            <a:r>
              <a:rPr lang="es-ES" i="1" dirty="0"/>
              <a:t> y su finalidad no tiene nada que ver con el bienestar social</a:t>
            </a:r>
            <a:r>
              <a:rPr lang="es-ES" dirty="0" smtClean="0"/>
              <a:t>” -</a:t>
            </a:r>
            <a:r>
              <a:rPr lang="es-ES" dirty="0"/>
              <a:t> Alejandro Nadal 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5" y="1518320"/>
            <a:ext cx="3303872" cy="330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69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0375" y="1844824"/>
            <a:ext cx="4608512" cy="33843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ES" sz="2000" dirty="0"/>
          </a:p>
          <a:p>
            <a:pPr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000" dirty="0" smtClean="0"/>
              <a:t>Entonces, el imperialismo no es una forma de control territorial o geográfico, es una fase determinada del desarrollo del capitalismo, caracterizada por el dominio del capital financiero: SE CONFUNDE LA FORMA CON EL FONDO. </a:t>
            </a:r>
          </a:p>
        </p:txBody>
      </p:sp>
      <p:sp>
        <p:nvSpPr>
          <p:cNvPr id="5" name="AutoShape 2" descr="Resultado de imagen de financial ca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22" y="1196752"/>
            <a:ext cx="3341518" cy="50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5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procesos neocoloniales son más directas e indirectas al mismo tiempo. </a:t>
            </a:r>
          </a:p>
          <a:p>
            <a:r>
              <a:rPr lang="es-ES" dirty="0" smtClean="0"/>
              <a:t>Coexisten formas coloniales y neo-coloniales.</a:t>
            </a:r>
          </a:p>
          <a:p>
            <a:r>
              <a:rPr lang="es-ES" dirty="0" smtClean="0"/>
              <a:t>La clase dominante nigeriana nace como administradora de negocios extranjeros. (</a:t>
            </a:r>
            <a:r>
              <a:rPr lang="es-ES" dirty="0" err="1" smtClean="0"/>
              <a:t>Fanon</a:t>
            </a:r>
            <a:r>
              <a:rPr lang="es-ES" dirty="0" smtClean="0"/>
              <a:t>)</a:t>
            </a:r>
          </a:p>
          <a:p>
            <a:r>
              <a:rPr lang="es-ES" dirty="0" smtClean="0"/>
              <a:t>Las metrópolis siguen dependiendo del statu quo actual: dependen de las colonias.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09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de interés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5544616" cy="4525963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s-ES" sz="2400" dirty="0" smtClean="0"/>
              <a:t>General: </a:t>
            </a:r>
            <a:r>
              <a:rPr lang="es-ES" sz="2400" dirty="0" err="1" smtClean="0"/>
              <a:t>Falola</a:t>
            </a:r>
            <a:r>
              <a:rPr lang="es-ES" sz="2400" dirty="0" smtClean="0"/>
              <a:t> y </a:t>
            </a:r>
            <a:r>
              <a:rPr lang="es-ES" sz="2400" dirty="0" err="1" smtClean="0"/>
              <a:t>Heaton</a:t>
            </a:r>
            <a:r>
              <a:rPr lang="es-ES" sz="2400" dirty="0" smtClean="0"/>
              <a:t>./</a:t>
            </a:r>
            <a:r>
              <a:rPr lang="es-ES" sz="2400" dirty="0" err="1" smtClean="0"/>
              <a:t>Zerbo</a:t>
            </a:r>
            <a:r>
              <a:rPr lang="es-ES" sz="2400" dirty="0" smtClean="0"/>
              <a:t> et </a:t>
            </a:r>
            <a:r>
              <a:rPr lang="es-ES" sz="2400" dirty="0" err="1" smtClean="0"/>
              <a:t>ali</a:t>
            </a:r>
            <a:r>
              <a:rPr lang="es-ES" sz="2400" dirty="0" smtClean="0"/>
              <a:t>. 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s-ES" sz="2400" dirty="0" smtClean="0"/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s-ES" sz="2400" dirty="0" smtClean="0"/>
              <a:t>Desarrollo social: </a:t>
            </a:r>
            <a:r>
              <a:rPr lang="es-ES" sz="2400" dirty="0" err="1" smtClean="0"/>
              <a:t>Olukoju</a:t>
            </a:r>
            <a:r>
              <a:rPr lang="es-ES" sz="2400" dirty="0" smtClean="0"/>
              <a:t>. 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s-ES" sz="2400" dirty="0" smtClean="0"/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s-ES" sz="2400" dirty="0" smtClean="0"/>
              <a:t>Neo-colonialismo: </a:t>
            </a:r>
            <a:r>
              <a:rPr lang="es-ES" sz="2400" dirty="0" err="1" smtClean="0"/>
              <a:t>Nkrumah</a:t>
            </a:r>
            <a:r>
              <a:rPr lang="es-ES" sz="2400" dirty="0" smtClean="0"/>
              <a:t>/Amin/</a:t>
            </a:r>
            <a:r>
              <a:rPr lang="es-ES" sz="2400" dirty="0" err="1" smtClean="0"/>
              <a:t>Mbembe</a:t>
            </a:r>
            <a:r>
              <a:rPr lang="es-ES" sz="2400" dirty="0" smtClean="0"/>
              <a:t>.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s-ES" sz="2400" dirty="0" smtClean="0"/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s-ES" sz="2400" dirty="0" smtClean="0"/>
              <a:t>Cultura: Cabral/</a:t>
            </a:r>
            <a:r>
              <a:rPr lang="es-ES" sz="2400" dirty="0" err="1" smtClean="0"/>
              <a:t>Hobsbwan</a:t>
            </a:r>
            <a:r>
              <a:rPr lang="es-ES" sz="2400" dirty="0" smtClean="0"/>
              <a:t> y </a:t>
            </a:r>
            <a:r>
              <a:rPr lang="es-ES" sz="2400" dirty="0" err="1" smtClean="0"/>
              <a:t>Ranger</a:t>
            </a:r>
            <a:r>
              <a:rPr lang="es-ES" sz="2400" dirty="0" smtClean="0"/>
              <a:t>/</a:t>
            </a:r>
            <a:r>
              <a:rPr lang="es-ES" sz="2400" dirty="0" err="1" smtClean="0"/>
              <a:t>Fanon</a:t>
            </a:r>
            <a:endParaRPr lang="es-ES" sz="2400" dirty="0" smtClean="0"/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s-ES" sz="2400" dirty="0" smtClean="0"/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s-ES" sz="2400" dirty="0" smtClean="0"/>
              <a:t>Coste Estado-Metrópolis: </a:t>
            </a:r>
            <a:r>
              <a:rPr lang="es-ES" sz="2400" dirty="0" err="1" smtClean="0"/>
              <a:t>Hullery</a:t>
            </a:r>
            <a:endParaRPr lang="es-ES" sz="2400" dirty="0" smtClean="0"/>
          </a:p>
        </p:txBody>
      </p:sp>
      <p:pic>
        <p:nvPicPr>
          <p:cNvPr id="6146" name="Picture 2" descr="Resultado de imagen de FAlola y hea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623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71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224382"/>
            <a:ext cx="8229600" cy="1143000"/>
          </a:xfrm>
        </p:spPr>
        <p:txBody>
          <a:bodyPr/>
          <a:lstStyle/>
          <a:p>
            <a:r>
              <a:rPr lang="es-ES" dirty="0" smtClean="0"/>
              <a:t>Bibliografía personal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3" y="918618"/>
            <a:ext cx="4968552" cy="30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960440" cy="266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6954"/>
            <a:ext cx="3795920" cy="23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9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24328" y="3073802"/>
            <a:ext cx="1882552" cy="60466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Yorubas</a:t>
            </a:r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583"/>
            <a:ext cx="4320480" cy="628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796137" y="3563794"/>
            <a:ext cx="322969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63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06596" y="3139150"/>
            <a:ext cx="1882552" cy="604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Igbos/</a:t>
            </a:r>
            <a:r>
              <a:rPr lang="es-ES" dirty="0" err="1" smtClean="0"/>
              <a:t>Ijaws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813199" y="3494456"/>
            <a:ext cx="322969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8" y="995454"/>
            <a:ext cx="4984385" cy="499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5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74128" y="2832778"/>
            <a:ext cx="2269872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Los ingleses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067945" y="3372999"/>
            <a:ext cx="49869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4" name="Picture 2" descr="http://www.britishempire.co.uk/images2/lug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423"/>
            <a:ext cx="2664296" cy="63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6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r>
              <a:rPr lang="es-ES" dirty="0" smtClean="0"/>
              <a:t>Amalgamiento: </a:t>
            </a:r>
            <a:r>
              <a:rPr lang="es-ES" dirty="0" err="1" smtClean="0"/>
              <a:t>Lugard</a:t>
            </a:r>
            <a:r>
              <a:rPr lang="es-ES" dirty="0" smtClean="0"/>
              <a:t> 1911</a:t>
            </a:r>
          </a:p>
          <a:p>
            <a:r>
              <a:rPr lang="es-ES" dirty="0" smtClean="0"/>
              <a:t>Entrelazamiento de las formas Estatales y </a:t>
            </a:r>
            <a:r>
              <a:rPr lang="es-ES" dirty="0" err="1" smtClean="0"/>
              <a:t>proto</a:t>
            </a:r>
            <a:r>
              <a:rPr lang="es-ES" dirty="0" smtClean="0"/>
              <a:t>-Estatales bajo el Estado colonial. </a:t>
            </a:r>
          </a:p>
          <a:p>
            <a:endParaRPr lang="es-ES" dirty="0"/>
          </a:p>
        </p:txBody>
      </p:sp>
      <p:sp>
        <p:nvSpPr>
          <p:cNvPr id="4" name="AutoShape 2" descr="Resultado de imagen de frederick lugard"/>
          <p:cNvSpPr>
            <a:spLocks noChangeAspect="1" noChangeArrowheads="1"/>
          </p:cNvSpPr>
          <p:nvPr/>
        </p:nvSpPr>
        <p:spPr bwMode="auto">
          <a:xfrm>
            <a:off x="155575" y="-1790700"/>
            <a:ext cx="2933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frederick lug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14391"/>
            <a:ext cx="2664296" cy="33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ubert-herald.nl/NigeriaS_bestanden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92244"/>
            <a:ext cx="3096344" cy="30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0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454016"/>
              </p:ext>
            </p:extLst>
          </p:nvPr>
        </p:nvGraphicFramePr>
        <p:xfrm>
          <a:off x="4675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78097" y="427785"/>
            <a:ext cx="724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Transformaciones sociales profundas bajo el nuevo Estado colonial.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8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870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Génesis del Estado nigeriano. 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1800" dirty="0" smtClean="0"/>
              <a:t>Warrant </a:t>
            </a:r>
            <a:r>
              <a:rPr lang="es-ES" sz="1800" dirty="0" err="1" smtClean="0"/>
              <a:t>chiefs</a:t>
            </a:r>
            <a:r>
              <a:rPr lang="es-ES" sz="1800" dirty="0" smtClean="0"/>
              <a:t>/</a:t>
            </a:r>
            <a:r>
              <a:rPr lang="es-ES" sz="1800" dirty="0" err="1" smtClean="0"/>
              <a:t>Best</a:t>
            </a:r>
            <a:r>
              <a:rPr lang="es-ES" sz="1800" dirty="0" smtClean="0"/>
              <a:t> </a:t>
            </a:r>
            <a:r>
              <a:rPr lang="es-ES" sz="1800" dirty="0" err="1" smtClean="0"/>
              <a:t>Man</a:t>
            </a:r>
            <a:r>
              <a:rPr lang="es-ES" sz="1800" dirty="0" smtClean="0"/>
              <a:t> </a:t>
            </a:r>
            <a:r>
              <a:rPr lang="es-ES" sz="1800" dirty="0" err="1" smtClean="0"/>
              <a:t>Policy</a:t>
            </a:r>
            <a:r>
              <a:rPr lang="es-ES" sz="1800" dirty="0" smtClean="0"/>
              <a:t> (40’s)</a:t>
            </a:r>
          </a:p>
          <a:p>
            <a:endParaRPr lang="es-ES" sz="1800" dirty="0" smtClean="0"/>
          </a:p>
          <a:p>
            <a:r>
              <a:rPr lang="es-ES" sz="1800" dirty="0" smtClean="0"/>
              <a:t>Monopolio económico y político: disolución de la burguesía mercantil nigeriana (Lagos)</a:t>
            </a:r>
          </a:p>
          <a:p>
            <a:endParaRPr lang="es-ES" sz="1800" dirty="0" smtClean="0"/>
          </a:p>
          <a:p>
            <a:r>
              <a:rPr lang="es-ES" sz="1800" dirty="0" smtClean="0"/>
              <a:t>No privativo de Nigeria. </a:t>
            </a:r>
          </a:p>
          <a:p>
            <a:endParaRPr lang="es-ES" sz="1800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54937" y="3501008"/>
            <a:ext cx="76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“It </a:t>
            </a:r>
            <a:r>
              <a:rPr lang="en-US" sz="1600" i="1" dirty="0"/>
              <a:t>was a combination of cultural and structural impediments to</a:t>
            </a:r>
          </a:p>
          <a:p>
            <a:r>
              <a:rPr lang="en-US" sz="1600" i="1" dirty="0"/>
              <a:t>indigenous entrepreneurship in the context of colonialism and global economic dynamics that caused the non-emergence</a:t>
            </a:r>
          </a:p>
          <a:p>
            <a:r>
              <a:rPr lang="en-US" sz="1600" i="1" dirty="0"/>
              <a:t>of a capitalist class in the mold of contemporary Asian enterprises </a:t>
            </a:r>
            <a:r>
              <a:rPr lang="en-US" sz="1600" dirty="0"/>
              <a:t>[…] </a:t>
            </a:r>
            <a:r>
              <a:rPr lang="en-US" sz="1600" i="1" dirty="0"/>
              <a:t>in addition, colonial rule facilitated the</a:t>
            </a:r>
          </a:p>
          <a:p>
            <a:r>
              <a:rPr lang="en-US" sz="1600" i="1" dirty="0"/>
              <a:t>ingress of European traders into the hinterlands, </a:t>
            </a:r>
            <a:r>
              <a:rPr lang="en-US" sz="1600" b="1" i="1" dirty="0"/>
              <a:t>thus reducing indigenous competitors to subsidiary operators </a:t>
            </a:r>
            <a:r>
              <a:rPr lang="en-US" sz="1600" i="1" dirty="0"/>
              <a:t>given the</a:t>
            </a:r>
          </a:p>
          <a:p>
            <a:r>
              <a:rPr lang="en-US" sz="1600" i="1" dirty="0"/>
              <a:t>overwhelming superiority of the former in capital, organization, and </a:t>
            </a:r>
            <a:r>
              <a:rPr lang="en-US" sz="1600" b="1" i="1" dirty="0"/>
              <a:t>links with the imperial power</a:t>
            </a:r>
            <a:r>
              <a:rPr lang="en-US" sz="1600" i="1" dirty="0"/>
              <a:t>” </a:t>
            </a:r>
            <a:r>
              <a:rPr lang="en-US" sz="1600" i="1" dirty="0" smtClean="0"/>
              <a:t> - </a:t>
            </a:r>
            <a:r>
              <a:rPr lang="en-US" sz="1600" dirty="0" err="1" smtClean="0"/>
              <a:t>Olukoju</a:t>
            </a:r>
            <a:r>
              <a:rPr lang="en-US" sz="1600" dirty="0"/>
              <a:t>, </a:t>
            </a:r>
            <a:r>
              <a:rPr lang="en-US" sz="1600" dirty="0" smtClean="0"/>
              <a:t>2014: </a:t>
            </a:r>
            <a:r>
              <a:rPr lang="es-ES" sz="1600" dirty="0" smtClean="0"/>
              <a:t>227</a:t>
            </a:r>
            <a:r>
              <a:rPr lang="es-ES" sz="1600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91880" y="593467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</a:t>
            </a:r>
            <a:r>
              <a:rPr lang="en-US" b="1" i="1" dirty="0"/>
              <a:t>sustained their legacy outside the mercantile sector</a:t>
            </a:r>
            <a:r>
              <a:rPr lang="en-US" i="1" dirty="0" smtClean="0"/>
              <a:t>”</a:t>
            </a:r>
            <a:r>
              <a:rPr lang="en-US" i="1" dirty="0"/>
              <a:t> - </a:t>
            </a:r>
            <a:r>
              <a:rPr lang="en-US" dirty="0" err="1"/>
              <a:t>Olukoju</a:t>
            </a:r>
            <a:r>
              <a:rPr lang="en-US" dirty="0"/>
              <a:t>, 2014: </a:t>
            </a:r>
            <a:r>
              <a:rPr lang="es-ES" dirty="0"/>
              <a:t>227.</a:t>
            </a:r>
          </a:p>
          <a:p>
            <a:endParaRPr lang="es-ES" dirty="0"/>
          </a:p>
        </p:txBody>
      </p:sp>
      <p:sp>
        <p:nvSpPr>
          <p:cNvPr id="2" name="1 Flecha derecha"/>
          <p:cNvSpPr/>
          <p:nvPr/>
        </p:nvSpPr>
        <p:spPr>
          <a:xfrm>
            <a:off x="4716016" y="11859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940152" y="110505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Return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chiefs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806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1104</Words>
  <Application>Microsoft Office PowerPoint</Application>
  <PresentationFormat>Presentación en pantalla (4:3)</PresentationFormat>
  <Paragraphs>125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Neo-Imperialismo: el caso de Nigeria.</vt:lpstr>
      <vt:lpstr>1. HACIA EL PETRO-ESTADO: Colonialismo y clases sociales.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Black Gold</vt:lpstr>
      <vt:lpstr>Presentación de PowerPoint</vt:lpstr>
      <vt:lpstr>Presentación de PowerPoint</vt:lpstr>
      <vt:lpstr>2. EL PETRO-ESTADO: Hacia las formas neo-coloniales del Estado</vt:lpstr>
      <vt:lpstr>Presentación de PowerPoint</vt:lpstr>
      <vt:lpstr>La nueva dependencia.</vt:lpstr>
      <vt:lpstr>Presentación de PowerPoint</vt:lpstr>
      <vt:lpstr>Presentación de PowerPoint</vt:lpstr>
      <vt:lpstr>Lo “Estado” y lo “Petro”</vt:lpstr>
      <vt:lpstr>Presentación de PowerPoint</vt:lpstr>
      <vt:lpstr>Presentación de PowerPoint</vt:lpstr>
      <vt:lpstr>Presentación de PowerPoint</vt:lpstr>
      <vt:lpstr>La cultura neo-colonial</vt:lpstr>
      <vt:lpstr>Presentación de PowerPoint</vt:lpstr>
      <vt:lpstr>Presentación de PowerPoint</vt:lpstr>
      <vt:lpstr>Debate historiográfico</vt:lpstr>
      <vt:lpstr>Presentación de PowerPoint</vt:lpstr>
      <vt:lpstr>TESIS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Bibliografía de interés</vt:lpstr>
      <vt:lpstr>Bibliografía personal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56</cp:revision>
  <dcterms:created xsi:type="dcterms:W3CDTF">2017-08-31T17:11:29Z</dcterms:created>
  <dcterms:modified xsi:type="dcterms:W3CDTF">2017-10-19T19:46:52Z</dcterms:modified>
</cp:coreProperties>
</file>