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sldIdLst>
    <p:sldId id="268" r:id="rId2"/>
    <p:sldId id="288" r:id="rId3"/>
    <p:sldId id="289" r:id="rId4"/>
    <p:sldId id="290" r:id="rId5"/>
    <p:sldId id="291" r:id="rId6"/>
    <p:sldId id="292" r:id="rId7"/>
    <p:sldId id="270" r:id="rId8"/>
    <p:sldId id="269" r:id="rId9"/>
    <p:sldId id="271" r:id="rId10"/>
    <p:sldId id="272" r:id="rId11"/>
    <p:sldId id="273" r:id="rId12"/>
    <p:sldId id="274" r:id="rId13"/>
    <p:sldId id="278" r:id="rId14"/>
    <p:sldId id="307" r:id="rId15"/>
    <p:sldId id="293" r:id="rId16"/>
    <p:sldId id="313" r:id="rId17"/>
    <p:sldId id="314" r:id="rId18"/>
    <p:sldId id="315" r:id="rId19"/>
    <p:sldId id="277" r:id="rId20"/>
    <p:sldId id="279" r:id="rId21"/>
    <p:sldId id="280" r:id="rId22"/>
    <p:sldId id="283" r:id="rId23"/>
    <p:sldId id="281" r:id="rId24"/>
    <p:sldId id="282" r:id="rId25"/>
    <p:sldId id="284" r:id="rId26"/>
    <p:sldId id="308" r:id="rId27"/>
    <p:sldId id="294" r:id="rId28"/>
    <p:sldId id="309" r:id="rId29"/>
    <p:sldId id="295" r:id="rId30"/>
    <p:sldId id="256" r:id="rId31"/>
    <p:sldId id="257" r:id="rId32"/>
    <p:sldId id="258" r:id="rId33"/>
    <p:sldId id="306" r:id="rId34"/>
    <p:sldId id="260" r:id="rId35"/>
    <p:sldId id="312" r:id="rId36"/>
    <p:sldId id="263" r:id="rId37"/>
    <p:sldId id="264" r:id="rId38"/>
    <p:sldId id="265" r:id="rId39"/>
    <p:sldId id="266" r:id="rId40"/>
    <p:sldId id="267" r:id="rId41"/>
    <p:sldId id="287" r:id="rId42"/>
    <p:sldId id="296" r:id="rId43"/>
    <p:sldId id="297" r:id="rId44"/>
    <p:sldId id="298" r:id="rId45"/>
    <p:sldId id="299" r:id="rId46"/>
    <p:sldId id="300" r:id="rId47"/>
    <p:sldId id="302" r:id="rId48"/>
    <p:sldId id="310" r:id="rId49"/>
    <p:sldId id="311" r:id="rId50"/>
    <p:sldId id="301" r:id="rId51"/>
    <p:sldId id="261" r:id="rId52"/>
    <p:sldId id="303" r:id="rId53"/>
    <p:sldId id="304" r:id="rId54"/>
    <p:sldId id="305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 autoAdjust="0"/>
    <p:restoredTop sz="94660"/>
  </p:normalViewPr>
  <p:slideViewPr>
    <p:cSldViewPr>
      <p:cViewPr varScale="1">
        <p:scale>
          <a:sx n="69" d="100"/>
          <a:sy n="69" d="100"/>
        </p:scale>
        <p:origin x="5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764522597954055E-2"/>
          <c:y val="4.7626428792863787E-2"/>
          <c:w val="0.93673225015805617"/>
          <c:h val="0.61538533656009675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4B7-4F2D-AC4B-C7141DB530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081-403E-A0CB-2D79BA10903E}"/>
              </c:ext>
            </c:extLst>
          </c:dPt>
          <c:cat>
            <c:strRef>
              <c:f>Hoja1!$A$2:$A$3</c:f>
              <c:strCache>
                <c:ptCount val="2"/>
                <c:pt idx="0">
                  <c:v>60.000 Propietarios blancos</c:v>
                </c:pt>
                <c:pt idx="1">
                  <c:v>13.000.000 Africanos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68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B7-4F2D-AC4B-C7141DB53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s-E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s-ES"/>
          </a:p>
        </c:txPr>
      </c:legendEntry>
      <c:layout>
        <c:manualLayout>
          <c:xMode val="edge"/>
          <c:yMode val="edge"/>
          <c:x val="0.10996679381303311"/>
          <c:y val="0.79078573474433189"/>
          <c:w val="0.70559937784690585"/>
          <c:h val="0.185283066509889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2003: Promesas incumplidas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A49-438E-BB5E-72D91E17ED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A49-438E-BB5E-72D91E17ED8D}"/>
              </c:ext>
            </c:extLst>
          </c:dPt>
          <c:cat>
            <c:strRef>
              <c:f>Hoja1!$A$2:$A$3</c:f>
              <c:strCache>
                <c:ptCount val="2"/>
                <c:pt idx="0">
                  <c:v>25,5 millones de ha</c:v>
                </c:pt>
                <c:pt idx="1">
                  <c:v>1,5 millones de ha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94.12</c:v>
                </c:pt>
                <c:pt idx="1">
                  <c:v>5.88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AB-46F0-8D2F-BC7D491679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20/10/2017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317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20/10/2017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055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20/10/2017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9182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20/10/2017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5606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20/10/2017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579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20/10/2017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753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20/10/2017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7441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990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66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420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72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20/10/2017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08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20/10/2017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82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20/10/2017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411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20/10/2017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692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20/10/2017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2945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20/10/2017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48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20/10/2017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914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D49C8F-5B3C-4608-A9A0-AB84E04AE6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_tradnl" sz="4800" dirty="0"/>
              <a:t>Neocolonialismo </a:t>
            </a:r>
            <a:br>
              <a:rPr lang="es-ES_tradnl" sz="4800" dirty="0"/>
            </a:br>
            <a:r>
              <a:rPr lang="es-ES_tradnl" sz="4800" dirty="0"/>
              <a:t>y Movimientos campesinos</a:t>
            </a:r>
            <a:br>
              <a:rPr lang="es-ES_tradnl" sz="4800" dirty="0"/>
            </a:br>
            <a:r>
              <a:rPr lang="es-ES_tradnl" sz="4800" dirty="0"/>
              <a:t>en el áfrica austral: </a:t>
            </a:r>
            <a:endParaRPr lang="es-E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864206-CCC7-464A-BC6C-AA14B7F821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/>
              <a:t>Mozambique, Sudáfrica y </a:t>
            </a:r>
            <a:r>
              <a:rPr lang="es-ES_tradnl" dirty="0" err="1"/>
              <a:t>zimbabue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675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6BE3E8-FE48-45A5-871B-5EFE4AA8AE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1" y="188640"/>
            <a:ext cx="7796030" cy="5688632"/>
          </a:xfrm>
        </p:spPr>
        <p:txBody>
          <a:bodyPr anchor="ctr"/>
          <a:lstStyle/>
          <a:p>
            <a:r>
              <a:rPr lang="es-ES" sz="2400" b="1" dirty="0">
                <a:latin typeface="Arial Rounded MT Bold" panose="020F0704030504030204" pitchFamily="34" charset="0"/>
              </a:rPr>
              <a:t>1991 Disolución completa de las granjas estatales:</a:t>
            </a:r>
          </a:p>
          <a:p>
            <a:pPr marL="82296" indent="0">
              <a:buNone/>
            </a:pPr>
            <a:endParaRPr lang="es-ES" sz="2800" dirty="0">
              <a:latin typeface="Arial Rounded MT Bold" panose="020F0704030504030204" pitchFamily="34" charset="0"/>
            </a:endParaRPr>
          </a:p>
          <a:p>
            <a:pPr lvl="1"/>
            <a:r>
              <a:rPr lang="es-ES" sz="2000" dirty="0">
                <a:latin typeface="Arial Rounded MT Bold" panose="020F0704030504030204" pitchFamily="34" charset="0"/>
              </a:rPr>
              <a:t>Venta a inversores extranjeros, miembros del FRELIMO y veteranos militares</a:t>
            </a:r>
          </a:p>
          <a:p>
            <a:pPr marL="402336" lvl="1" indent="0">
              <a:buNone/>
            </a:pPr>
            <a:endParaRPr lang="es-ES" sz="2400" dirty="0">
              <a:latin typeface="Arial Rounded MT Bold" panose="020F0704030504030204" pitchFamily="34" charset="0"/>
            </a:endParaRPr>
          </a:p>
          <a:p>
            <a:pPr lvl="1"/>
            <a:r>
              <a:rPr lang="es-ES" sz="2000" dirty="0">
                <a:latin typeface="Arial Rounded MT Bold" panose="020F0704030504030204" pitchFamily="34" charset="0"/>
              </a:rPr>
              <a:t>Grandes concesiones sin contar con los autóctonos</a:t>
            </a:r>
            <a:endParaRPr lang="es-ES" sz="2000" b="1" dirty="0">
              <a:latin typeface="Arial Rounded MT Bold" panose="020F070403050403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335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486E26-F861-4B13-A2D3-DF96DFD88F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1" y="764704"/>
            <a:ext cx="7796030" cy="4609881"/>
          </a:xfrm>
        </p:spPr>
        <p:txBody>
          <a:bodyPr anchor="t"/>
          <a:lstStyle/>
          <a:p>
            <a:r>
              <a:rPr lang="es-ES" dirty="0" smtClean="0">
                <a:latin typeface="Arial Rounded MT Bold" panose="020F0704030504030204" pitchFamily="34" charset="0"/>
              </a:rPr>
              <a:t>1996 Cambio </a:t>
            </a:r>
            <a:r>
              <a:rPr lang="es-ES" dirty="0">
                <a:latin typeface="Arial Rounded MT Bold" panose="020F0704030504030204" pitchFamily="34" charset="0"/>
              </a:rPr>
              <a:t>hacia una nueva política.</a:t>
            </a:r>
          </a:p>
          <a:p>
            <a:pPr marL="82296" indent="0">
              <a:buNone/>
            </a:pPr>
            <a:endParaRPr lang="es-ES" dirty="0">
              <a:latin typeface="Arial Rounded MT Bold" panose="020F0704030504030204" pitchFamily="34" charset="0"/>
            </a:endParaRPr>
          </a:p>
          <a:p>
            <a:r>
              <a:rPr lang="es-ES" dirty="0" smtClean="0">
                <a:latin typeface="Arial Rounded MT Bold" panose="020F0704030504030204" pitchFamily="34" charset="0"/>
              </a:rPr>
              <a:t>1997 “</a:t>
            </a:r>
            <a:r>
              <a:rPr lang="es-ES" dirty="0" err="1" smtClean="0">
                <a:latin typeface="Arial Rounded MT Bold" panose="020F0704030504030204" pitchFamily="34" charset="0"/>
              </a:rPr>
              <a:t>Lei</a:t>
            </a:r>
            <a:r>
              <a:rPr lang="es-ES" dirty="0" smtClean="0">
                <a:latin typeface="Arial Rounded MT Bold" panose="020F0704030504030204" pitchFamily="34" charset="0"/>
              </a:rPr>
              <a:t> </a:t>
            </a:r>
            <a:r>
              <a:rPr lang="es-ES" dirty="0">
                <a:latin typeface="Arial Rounded MT Bold" panose="020F0704030504030204" pitchFamily="34" charset="0"/>
              </a:rPr>
              <a:t>de </a:t>
            </a:r>
            <a:r>
              <a:rPr lang="es-ES" dirty="0" err="1">
                <a:latin typeface="Arial Rounded MT Bold" panose="020F0704030504030204" pitchFamily="34" charset="0"/>
              </a:rPr>
              <a:t>terras</a:t>
            </a:r>
            <a:r>
              <a:rPr lang="es-ES" dirty="0" smtClean="0">
                <a:latin typeface="Arial Rounded MT Bold" panose="020F0704030504030204" pitchFamily="34" charset="0"/>
              </a:rPr>
              <a:t>”:</a:t>
            </a:r>
          </a:p>
          <a:p>
            <a:pPr lvl="1"/>
            <a:endParaRPr lang="es-ES" dirty="0" smtClean="0">
              <a:latin typeface="Arial Rounded MT Bold" panose="020F0704030504030204" pitchFamily="34" charset="0"/>
            </a:endParaRPr>
          </a:p>
          <a:p>
            <a:pPr lvl="1"/>
            <a:r>
              <a:rPr lang="es-ES" dirty="0" smtClean="0">
                <a:latin typeface="Arial Rounded MT Bold" panose="020F0704030504030204" pitchFamily="34" charset="0"/>
              </a:rPr>
              <a:t>CAMPANHA TERRA</a:t>
            </a:r>
          </a:p>
          <a:p>
            <a:pPr marL="457200" lvl="1" indent="0">
              <a:buNone/>
            </a:pPr>
            <a:endParaRPr lang="es-ES" dirty="0">
              <a:latin typeface="Arial Rounded MT Bold" panose="020F0704030504030204" pitchFamily="34" charset="0"/>
            </a:endParaRPr>
          </a:p>
          <a:p>
            <a:pPr lvl="1"/>
            <a:r>
              <a:rPr lang="es-ES" dirty="0" smtClean="0">
                <a:latin typeface="Arial Rounded MT Bold" panose="020F0704030504030204" pitchFamily="34" charset="0"/>
              </a:rPr>
              <a:t>AVANCE: CONTEMPLA  PRÁCTICAS NO OFICIALES COMO LA “OCUPACIÓN DE BUENA FE”</a:t>
            </a:r>
          </a:p>
          <a:p>
            <a:pPr lvl="1"/>
            <a:endParaRPr lang="es-ES" dirty="0">
              <a:latin typeface="Arial Rounded MT Bold" panose="020F0704030504030204" pitchFamily="34" charset="0"/>
            </a:endParaRPr>
          </a:p>
          <a:p>
            <a:pPr lvl="1"/>
            <a:r>
              <a:rPr lang="es-ES" dirty="0" smtClean="0">
                <a:latin typeface="Arial Rounded MT Bold" panose="020F0704030504030204" pitchFamily="34" charset="0"/>
              </a:rPr>
              <a:t>MEDIDA DE AJUSTE ESTRUCTURAL: FAVORECE A LOS SECTORES PRIVADOS</a:t>
            </a:r>
          </a:p>
          <a:p>
            <a:pPr lvl="1"/>
            <a:endParaRPr lang="es-ES" dirty="0">
              <a:latin typeface="Arial Rounded MT Bold" panose="020F0704030504030204" pitchFamily="34" charset="0"/>
            </a:endParaRPr>
          </a:p>
          <a:p>
            <a:pPr lvl="1"/>
            <a:endParaRPr lang="es-ES" dirty="0" smtClean="0">
              <a:latin typeface="Arial Rounded MT Bold" panose="020F0704030504030204" pitchFamily="34" charset="0"/>
            </a:endParaRPr>
          </a:p>
          <a:p>
            <a:pPr lvl="1"/>
            <a:endParaRPr lang="es-ES" dirty="0">
              <a:latin typeface="Arial Rounded MT Bold" panose="020F0704030504030204" pitchFamily="34" charset="0"/>
            </a:endParaRPr>
          </a:p>
          <a:p>
            <a:pPr lvl="1"/>
            <a:endParaRPr lang="es-ES" dirty="0">
              <a:latin typeface="Arial Rounded MT Bold" panose="020F070403050403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526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EAFA782-1DE0-4FCC-88D3-65DCC548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260649"/>
            <a:ext cx="7797662" cy="936103"/>
          </a:xfrm>
        </p:spPr>
        <p:txBody>
          <a:bodyPr/>
          <a:lstStyle/>
          <a:p>
            <a:r>
              <a:rPr lang="es-ES_tradnl" dirty="0" err="1" smtClean="0"/>
              <a:t>NoT</a:t>
            </a:r>
            <a:r>
              <a:rPr lang="es-ES_tradnl" dirty="0" smtClean="0"/>
              <a:t> </a:t>
            </a:r>
            <a:r>
              <a:rPr lang="es-ES_tradnl" dirty="0"/>
              <a:t>to </a:t>
            </a:r>
            <a:r>
              <a:rPr lang="es-ES_tradnl" dirty="0" err="1"/>
              <a:t>prosavana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06FE1D-2C61-4660-B2E6-E9EAA1E7A8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80528" y="1196752"/>
            <a:ext cx="8490909" cy="4177833"/>
          </a:xfrm>
        </p:spPr>
        <p:txBody>
          <a:bodyPr anchor="ctr">
            <a:normAutofit/>
          </a:bodyPr>
          <a:lstStyle/>
          <a:p>
            <a:pPr lvl="1"/>
            <a:endParaRPr lang="es-ES" sz="2000" dirty="0">
              <a:latin typeface="Arial Rounded MT Bold" panose="020F0704030504030204" pitchFamily="34" charset="0"/>
            </a:endParaRPr>
          </a:p>
          <a:p>
            <a:pPr lvl="1"/>
            <a:r>
              <a:rPr lang="es-ES" sz="2000" dirty="0">
                <a:latin typeface="Arial Rounded MT Bold" panose="020F0704030504030204" pitchFamily="34" charset="0"/>
              </a:rPr>
              <a:t>Gobierno brasileño, multinacionales japonesas con el beneplácito del gobierno mozambiqueño</a:t>
            </a:r>
          </a:p>
          <a:p>
            <a:endParaRPr lang="es-ES" sz="2400" dirty="0">
              <a:latin typeface="Arial Rounded MT Bold" panose="020F0704030504030204" pitchFamily="34" charset="0"/>
            </a:endParaRPr>
          </a:p>
          <a:p>
            <a:pPr lvl="1"/>
            <a:r>
              <a:rPr lang="es-ES" sz="2000" dirty="0">
                <a:latin typeface="Arial Rounded MT Bold" panose="020F0704030504030204" pitchFamily="34" charset="0"/>
              </a:rPr>
              <a:t>Corredor </a:t>
            </a:r>
            <a:r>
              <a:rPr lang="es-ES" sz="2000" dirty="0" err="1">
                <a:latin typeface="Arial Rounded MT Bold" panose="020F0704030504030204" pitchFamily="34" charset="0"/>
              </a:rPr>
              <a:t>Nacala</a:t>
            </a:r>
            <a:r>
              <a:rPr lang="es-ES" sz="2000" dirty="0">
                <a:latin typeface="Arial Rounded MT Bold" panose="020F0704030504030204" pitchFamily="34" charset="0"/>
              </a:rPr>
              <a:t>: 14 millones de </a:t>
            </a:r>
            <a:r>
              <a:rPr lang="es-ES" sz="2000" dirty="0" smtClean="0">
                <a:latin typeface="Arial Rounded MT Bold" panose="020F0704030504030204" pitchFamily="34" charset="0"/>
              </a:rPr>
              <a:t>ha.</a:t>
            </a:r>
            <a:endParaRPr lang="es-ES" sz="2000" dirty="0">
              <a:latin typeface="Arial Rounded MT Bold" panose="020F0704030504030204" pitchFamily="34" charset="0"/>
            </a:endParaRPr>
          </a:p>
          <a:p>
            <a:pPr lvl="1"/>
            <a:endParaRPr lang="es-ES" sz="2000" dirty="0">
              <a:latin typeface="Arial Rounded MT Bold" panose="020F0704030504030204" pitchFamily="34" charset="0"/>
            </a:endParaRPr>
          </a:p>
          <a:p>
            <a:pPr lvl="1"/>
            <a:r>
              <a:rPr lang="es-ES" sz="2000" dirty="0">
                <a:latin typeface="Arial Rounded MT Bold" panose="020F0704030504030204" pitchFamily="34" charset="0"/>
              </a:rPr>
              <a:t>Región más poblada: agricultura itinerante</a:t>
            </a:r>
          </a:p>
          <a:p>
            <a:pPr lvl="1"/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294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4715C0-9E98-49CF-B419-E9B068D0C5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1560" y="476672"/>
            <a:ext cx="7698821" cy="4897913"/>
          </a:xfrm>
        </p:spPr>
        <p:txBody>
          <a:bodyPr anchor="ctr"/>
          <a:lstStyle/>
          <a:p>
            <a:r>
              <a:rPr lang="es-ES" dirty="0" smtClean="0">
                <a:latin typeface="Arial Rounded MT Bold" panose="020F0704030504030204" pitchFamily="34" charset="0"/>
              </a:rPr>
              <a:t>JICA: DIVISIÓN DE LA SOCIEDAD CIVIL</a:t>
            </a:r>
          </a:p>
          <a:p>
            <a:pPr marL="0" indent="0">
              <a:buNone/>
            </a:pPr>
            <a:endParaRPr lang="es-ES" dirty="0">
              <a:latin typeface="Arial Rounded MT Bold" panose="020F0704030504030204" pitchFamily="34" charset="0"/>
            </a:endParaRPr>
          </a:p>
          <a:p>
            <a:r>
              <a:rPr lang="es-ES" dirty="0" smtClean="0">
                <a:latin typeface="Arial Rounded MT Bold" panose="020F0704030504030204" pitchFamily="34" charset="0"/>
              </a:rPr>
              <a:t>AMENAZAS POR PARTE DEL GOBIERNO</a:t>
            </a:r>
          </a:p>
          <a:p>
            <a:endParaRPr lang="es-ES" dirty="0">
              <a:latin typeface="Arial Rounded MT Bold" panose="020F0704030504030204" pitchFamily="34" charset="0"/>
            </a:endParaRPr>
          </a:p>
          <a:p>
            <a:r>
              <a:rPr lang="es-ES" dirty="0" smtClean="0">
                <a:latin typeface="Arial Rounded MT Bold" panose="020F0704030504030204" pitchFamily="34" charset="0"/>
              </a:rPr>
              <a:t>VICTORIA (JUNIO, 2017): INVESTIGACIÓN DE LA JICA</a:t>
            </a:r>
            <a:endParaRPr lang="es-E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0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004048" y="1196752"/>
            <a:ext cx="3312368" cy="576064"/>
          </a:xfrm>
        </p:spPr>
        <p:txBody>
          <a:bodyPr>
            <a:normAutofit/>
          </a:bodyPr>
          <a:lstStyle/>
          <a:p>
            <a:r>
              <a:rPr lang="es-ES" sz="2800" dirty="0" smtClean="0"/>
              <a:t>“</a:t>
            </a:r>
            <a:r>
              <a:rPr lang="es-ES" sz="2800" dirty="0" err="1" smtClean="0"/>
              <a:t>Not</a:t>
            </a:r>
            <a:r>
              <a:rPr lang="es-ES" sz="2800" dirty="0" smtClean="0"/>
              <a:t> to </a:t>
            </a:r>
            <a:r>
              <a:rPr lang="es-ES" sz="2800" dirty="0" err="1" smtClean="0"/>
              <a:t>prosavana</a:t>
            </a:r>
            <a:r>
              <a:rPr lang="es-ES" sz="2800" dirty="0" smtClean="0"/>
              <a:t>”</a:t>
            </a:r>
            <a:endParaRPr lang="es-ES" sz="2800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4392488" cy="4752527"/>
          </a:xfrm>
        </p:spPr>
      </p:pic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>
          <a:xfrm>
            <a:off x="323528" y="5157192"/>
            <a:ext cx="5419920" cy="288032"/>
          </a:xfrm>
        </p:spPr>
        <p:txBody>
          <a:bodyPr>
            <a:noAutofit/>
          </a:bodyPr>
          <a:lstStyle/>
          <a:p>
            <a:pPr algn="l"/>
            <a:r>
              <a:rPr lang="es-ES" sz="800" dirty="0" smtClean="0">
                <a:latin typeface="Berlin Sans FB" panose="020E0602020502020306" pitchFamily="34" charset="0"/>
              </a:rPr>
              <a:t>i. </a:t>
            </a:r>
            <a:r>
              <a:rPr lang="es-ES" sz="800" dirty="0" err="1" smtClean="0">
                <a:latin typeface="Berlin Sans FB" panose="020E0602020502020306" pitchFamily="34" charset="0"/>
              </a:rPr>
              <a:t>Area</a:t>
            </a:r>
            <a:r>
              <a:rPr lang="es-ES" sz="800" dirty="0" smtClean="0">
                <a:latin typeface="Berlin Sans FB" panose="020E0602020502020306" pitchFamily="34" charset="0"/>
              </a:rPr>
              <a:t> de </a:t>
            </a:r>
            <a:r>
              <a:rPr lang="es-ES" sz="800" dirty="0" err="1" smtClean="0">
                <a:latin typeface="Berlin Sans FB" panose="020E0602020502020306" pitchFamily="34" charset="0"/>
              </a:rPr>
              <a:t>prosavana</a:t>
            </a:r>
            <a:r>
              <a:rPr lang="es-ES" sz="800" dirty="0" smtClean="0">
                <a:latin typeface="Berlin Sans FB" panose="020E0602020502020306" pitchFamily="34" charset="0"/>
              </a:rPr>
              <a:t>. Origen</a:t>
            </a:r>
            <a:r>
              <a:rPr lang="es-ES" sz="800" cap="none" dirty="0" smtClean="0">
                <a:latin typeface="Berlin Sans FB" panose="020E0602020502020306" pitchFamily="34" charset="0"/>
              </a:rPr>
              <a:t>: [http://www.dw.com/pt-002/moçambique-investigação-à-jica-no-caso-prosavana-vista-como-conquista-na-luta-contra-o-projeto/a-39648276]</a:t>
            </a:r>
            <a:endParaRPr lang="es-ES" sz="800" cap="none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10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351" y="116633"/>
            <a:ext cx="7797662" cy="1224136"/>
          </a:xfrm>
        </p:spPr>
        <p:txBody>
          <a:bodyPr/>
          <a:lstStyle/>
          <a:p>
            <a:r>
              <a:rPr lang="es-ES" dirty="0" err="1" smtClean="0"/>
              <a:t>UNaC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514351" y="1124744"/>
            <a:ext cx="7796030" cy="4896544"/>
          </a:xfrm>
        </p:spPr>
        <p:txBody>
          <a:bodyPr anchor="t">
            <a:normAutofit fontScale="92500"/>
          </a:bodyPr>
          <a:lstStyle/>
          <a:p>
            <a:r>
              <a:rPr lang="es-ES" b="1" dirty="0" smtClean="0">
                <a:latin typeface="Arial Rounded MT Bold" panose="020F0704030504030204" pitchFamily="34" charset="0"/>
              </a:rPr>
              <a:t>objetivos: </a:t>
            </a:r>
          </a:p>
          <a:p>
            <a:pPr marL="0" indent="0">
              <a:buNone/>
            </a:pPr>
            <a:endParaRPr lang="es-ES" b="1" dirty="0" smtClean="0">
              <a:latin typeface="Arial Rounded MT Bold" panose="020F0704030504030204" pitchFamily="34" charset="0"/>
            </a:endParaRPr>
          </a:p>
          <a:p>
            <a:pPr lvl="1"/>
            <a:r>
              <a:rPr lang="es-ES" dirty="0" smtClean="0">
                <a:latin typeface="Arial Rounded MT Bold" panose="020F0704030504030204" pitchFamily="34" charset="0"/>
              </a:rPr>
              <a:t>Representar a los campesinos/as y a sus  organizaciones,</a:t>
            </a:r>
          </a:p>
          <a:p>
            <a:pPr marL="457200" lvl="1" indent="0">
              <a:buNone/>
            </a:pPr>
            <a:endParaRPr lang="es-ES" b="1" dirty="0" smtClean="0">
              <a:latin typeface="Arial Rounded MT Bold" panose="020F0704030504030204" pitchFamily="34" charset="0"/>
            </a:endParaRPr>
          </a:p>
          <a:p>
            <a:pPr lvl="1"/>
            <a:r>
              <a:rPr lang="es-ES" sz="1900" dirty="0" smtClean="0">
                <a:latin typeface="Arial Rounded MT Bold" panose="020F0704030504030204" pitchFamily="34" charset="0"/>
              </a:rPr>
              <a:t>Asegurando sus </a:t>
            </a:r>
            <a:r>
              <a:rPr lang="es-ES" sz="1900" dirty="0">
                <a:latin typeface="Arial Rounded MT Bold" panose="020F0704030504030204" pitchFamily="34" charset="0"/>
              </a:rPr>
              <a:t>derechos sociales, económicos y </a:t>
            </a:r>
            <a:r>
              <a:rPr lang="es-ES" sz="1900" dirty="0" smtClean="0">
                <a:latin typeface="Arial Rounded MT Bold" panose="020F0704030504030204" pitchFamily="34" charset="0"/>
              </a:rPr>
              <a:t>culturales,</a:t>
            </a:r>
          </a:p>
          <a:p>
            <a:pPr marL="457200" lvl="1" indent="0">
              <a:buNone/>
            </a:pPr>
            <a:endParaRPr lang="es-ES" sz="1900" dirty="0" smtClean="0">
              <a:latin typeface="Arial Rounded MT Bold" panose="020F0704030504030204" pitchFamily="34" charset="0"/>
            </a:endParaRPr>
          </a:p>
          <a:p>
            <a:pPr lvl="1"/>
            <a:r>
              <a:rPr lang="es-ES" sz="1900" dirty="0" smtClean="0">
                <a:latin typeface="Arial Rounded MT Bold" panose="020F0704030504030204" pitchFamily="34" charset="0"/>
              </a:rPr>
              <a:t>Fomentando la </a:t>
            </a:r>
            <a:r>
              <a:rPr lang="es-ES" sz="1900" dirty="0">
                <a:latin typeface="Arial Rounded MT Bold" panose="020F0704030504030204" pitchFamily="34" charset="0"/>
              </a:rPr>
              <a:t>participación en la definición de políticas públicas y </a:t>
            </a:r>
            <a:r>
              <a:rPr lang="es-ES" sz="1900" dirty="0" smtClean="0">
                <a:latin typeface="Arial Rounded MT Bold" panose="020F0704030504030204" pitchFamily="34" charset="0"/>
              </a:rPr>
              <a:t>estrategias </a:t>
            </a:r>
            <a:r>
              <a:rPr lang="es-ES" sz="1900" dirty="0">
                <a:latin typeface="Arial Rounded MT Bold" panose="020F0704030504030204" pitchFamily="34" charset="0"/>
              </a:rPr>
              <a:t>de desarrollo, cuidando garantizar una </a:t>
            </a:r>
            <a:r>
              <a:rPr lang="es-ES" sz="19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soberanía </a:t>
            </a:r>
            <a:r>
              <a:rPr lang="es-ES" sz="19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alimentaria,</a:t>
            </a:r>
          </a:p>
          <a:p>
            <a:pPr lvl="1"/>
            <a:endParaRPr lang="es-ES" sz="19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lvl="1"/>
            <a:r>
              <a:rPr lang="es-ES" sz="1900" dirty="0" smtClean="0">
                <a:latin typeface="Arial Rounded MT Bold" panose="020F0704030504030204" pitchFamily="34" charset="0"/>
              </a:rPr>
              <a:t>Y, TENIENDO EN CUENTA LA IGUALDAD DE GÉNERO.</a:t>
            </a:r>
          </a:p>
          <a:p>
            <a:pPr marL="0" indent="0">
              <a:buNone/>
            </a:pPr>
            <a:r>
              <a:rPr lang="es-ES" dirty="0"/>
              <a:t> </a:t>
            </a:r>
          </a:p>
          <a:p>
            <a:endParaRPr lang="es-E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1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Soberanía alimentaria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 anchor="t">
            <a:normAutofit lnSpcReduction="10000"/>
          </a:bodyPr>
          <a:lstStyle/>
          <a:p>
            <a:r>
              <a:rPr lang="es-ES" dirty="0" smtClean="0">
                <a:latin typeface="Arial Rounded MT Bold" panose="020F0704030504030204" pitchFamily="34" charset="0"/>
              </a:rPr>
              <a:t>Nace en 1996</a:t>
            </a:r>
          </a:p>
          <a:p>
            <a:endParaRPr lang="es-ES" dirty="0" smtClean="0">
              <a:latin typeface="Arial Rounded MT Bold" panose="020F0704030504030204" pitchFamily="34" charset="0"/>
            </a:endParaRPr>
          </a:p>
          <a:p>
            <a:r>
              <a:rPr lang="es-ES" dirty="0" smtClean="0">
                <a:latin typeface="Arial Rounded MT Bold" panose="020F0704030504030204" pitchFamily="34" charset="0"/>
              </a:rPr>
              <a:t>La vía campesina</a:t>
            </a:r>
          </a:p>
          <a:p>
            <a:endParaRPr lang="es-ES" dirty="0" smtClean="0">
              <a:latin typeface="Arial Rounded MT Bold" panose="020F0704030504030204" pitchFamily="34" charset="0"/>
            </a:endParaRPr>
          </a:p>
          <a:p>
            <a:r>
              <a:rPr lang="es-ES" dirty="0" smtClean="0">
                <a:latin typeface="Arial Rounded MT Bold" panose="020F0704030504030204" pitchFamily="34" charset="0"/>
              </a:rPr>
              <a:t>Cumbre mundial de alimentación</a:t>
            </a:r>
          </a:p>
          <a:p>
            <a:endParaRPr lang="es-ES" dirty="0" smtClean="0">
              <a:latin typeface="Arial Rounded MT Bold" panose="020F0704030504030204" pitchFamily="34" charset="0"/>
            </a:endParaRPr>
          </a:p>
          <a:p>
            <a:r>
              <a:rPr lang="es-ES" dirty="0" smtClean="0">
                <a:latin typeface="Arial Rounded MT Bold" panose="020F0704030504030204" pitchFamily="34" charset="0"/>
              </a:rPr>
              <a:t>Propuesta política</a:t>
            </a:r>
          </a:p>
          <a:p>
            <a:endParaRPr lang="es-ES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01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514351" y="476672"/>
            <a:ext cx="7796030" cy="4897913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latin typeface="Arial Rounded MT Bold" panose="020F0704030504030204" pitchFamily="34" charset="0"/>
              </a:rPr>
              <a:t>“</a:t>
            </a:r>
            <a:r>
              <a:rPr lang="es-ES" cap="none" dirty="0">
                <a:latin typeface="Arial Rounded MT Bold" panose="020F0704030504030204" pitchFamily="34" charset="0"/>
              </a:rPr>
              <a:t>E</a:t>
            </a:r>
            <a:r>
              <a:rPr lang="es-ES" cap="none" dirty="0" smtClean="0">
                <a:latin typeface="Arial Rounded MT Bold" panose="020F0704030504030204" pitchFamily="34" charset="0"/>
              </a:rPr>
              <a:t>l derecho de los pueblos a alimentos sanos y culturalmente adecuados, producidos mediante métodos sostenibles, así como su derecho a definir sus propios sistemas agrícolas y alimentarios</a:t>
            </a:r>
            <a:r>
              <a:rPr lang="es-ES" dirty="0" smtClean="0">
                <a:latin typeface="Arial Rounded MT Bold" panose="020F0704030504030204" pitchFamily="34" charset="0"/>
              </a:rPr>
              <a:t>. </a:t>
            </a:r>
            <a:r>
              <a:rPr lang="es-ES" cap="none" dirty="0">
                <a:latin typeface="Arial Rounded MT Bold" panose="020F0704030504030204" pitchFamily="34" charset="0"/>
              </a:rPr>
              <a:t>D</a:t>
            </a:r>
            <a:r>
              <a:rPr lang="es-ES" cap="none" dirty="0" smtClean="0">
                <a:latin typeface="Arial Rounded MT Bold" panose="020F0704030504030204" pitchFamily="34" charset="0"/>
              </a:rPr>
              <a:t>esarrollar un modelo de producción campesina sostenible que favorezca a las comunidades y su medio ambiente. Situando las aspiraciones, necesidades y formas de vida de aquellos que producen, distribuyen y consumen los alimentos en el centro de los sistemas alimentarios y de las políticas alimentarias, por delante de las demandas de mercado y empresas”.</a:t>
            </a:r>
            <a:endParaRPr lang="es-ES" cap="none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91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514351" y="548680"/>
            <a:ext cx="7796030" cy="4825905"/>
          </a:xfrm>
        </p:spPr>
        <p:txBody>
          <a:bodyPr anchor="t">
            <a:normAutofit lnSpcReduction="10000"/>
          </a:bodyPr>
          <a:lstStyle/>
          <a:p>
            <a:r>
              <a:rPr lang="es-ES" dirty="0" smtClean="0">
                <a:latin typeface="Arial Rounded MT Bold" panose="020F0704030504030204" pitchFamily="34" charset="0"/>
              </a:rPr>
              <a:t>LA FAO ACEPTÓ EL TÉRMINO COMO SUPERACIÓN DE SEGURIDAD ALIMENTARIA</a:t>
            </a:r>
          </a:p>
          <a:p>
            <a:endParaRPr lang="es-ES" dirty="0" smtClean="0">
              <a:latin typeface="Arial Rounded MT Bold" panose="020F0704030504030204" pitchFamily="34" charset="0"/>
            </a:endParaRPr>
          </a:p>
          <a:p>
            <a:r>
              <a:rPr lang="es-ES" dirty="0" smtClean="0">
                <a:latin typeface="Arial Rounded MT Bold" panose="020F0704030504030204" pitchFamily="34" charset="0"/>
              </a:rPr>
              <a:t>CONFERENCIA REGIONAL DE LA FAO PARA AMÉRICA LATINA Y EL CARIBE (2012)</a:t>
            </a:r>
          </a:p>
          <a:p>
            <a:endParaRPr lang="es-ES" dirty="0" smtClean="0">
              <a:latin typeface="Arial Rounded MT Bold" panose="020F0704030504030204" pitchFamily="34" charset="0"/>
            </a:endParaRPr>
          </a:p>
          <a:p>
            <a:r>
              <a:rPr lang="es-ES" dirty="0" smtClean="0">
                <a:latin typeface="Arial Rounded MT Bold" panose="020F0704030504030204" pitchFamily="34" charset="0"/>
              </a:rPr>
              <a:t>NACEN DE ÁMBITOS DISTINTOS</a:t>
            </a:r>
          </a:p>
          <a:p>
            <a:endParaRPr lang="es-ES" dirty="0" smtClean="0">
              <a:latin typeface="Arial Rounded MT Bold" panose="020F0704030504030204" pitchFamily="34" charset="0"/>
            </a:endParaRPr>
          </a:p>
          <a:p>
            <a:r>
              <a:rPr lang="es-ES" dirty="0" smtClean="0">
                <a:latin typeface="Arial Rounded MT Bold" panose="020F0704030504030204" pitchFamily="34" charset="0"/>
              </a:rPr>
              <a:t>LA SEGURIDAD ALIMENTARIA NO CUESTIONA EL MODELO DE PRODUCCIÓN, NO SEÑALA LAS CAUSAS </a:t>
            </a:r>
            <a:r>
              <a:rPr lang="es-ES" dirty="0" err="1" smtClean="0">
                <a:latin typeface="Arial Rounded MT Bold" panose="020F0704030504030204" pitchFamily="34" charset="0"/>
              </a:rPr>
              <a:t>ECoNÓMICAS</a:t>
            </a:r>
            <a:r>
              <a:rPr lang="es-ES" dirty="0" smtClean="0">
                <a:latin typeface="Arial Rounded MT Bold" panose="020F0704030504030204" pitchFamily="34" charset="0"/>
              </a:rPr>
              <a:t> Y POLÍTICAS QUE LO SUSTENTAN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799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7D209-3551-4928-820F-A22DEFD20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260649"/>
            <a:ext cx="7797662" cy="1008111"/>
          </a:xfrm>
        </p:spPr>
        <p:txBody>
          <a:bodyPr/>
          <a:lstStyle/>
          <a:p>
            <a:r>
              <a:rPr lang="es-ES_tradnl" sz="3200" dirty="0"/>
              <a:t>Contra el comercio de carbono y el </a:t>
            </a:r>
            <a:r>
              <a:rPr lang="es-ES_tradnl" sz="3200" dirty="0" err="1" smtClean="0"/>
              <a:t>redd</a:t>
            </a:r>
            <a:r>
              <a:rPr lang="es-ES_tradnl" sz="3200" dirty="0" smtClean="0"/>
              <a:t>+</a:t>
            </a:r>
            <a:endParaRPr lang="es-ES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1235DC-896B-4932-A8ED-6F808D7F30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1" y="1772816"/>
            <a:ext cx="7796030" cy="3888432"/>
          </a:xfrm>
        </p:spPr>
        <p:txBody>
          <a:bodyPr anchor="ctr">
            <a:normAutofit/>
          </a:bodyPr>
          <a:lstStyle/>
          <a:p>
            <a:r>
              <a:rPr lang="es-ES" sz="2400" dirty="0" err="1" smtClean="0">
                <a:latin typeface="Arial Rounded MT Bold" panose="020F0704030504030204" pitchFamily="34" charset="0"/>
              </a:rPr>
              <a:t>Nhambita</a:t>
            </a:r>
            <a:r>
              <a:rPr lang="es-ES" sz="2400" dirty="0" smtClean="0">
                <a:latin typeface="Arial Rounded MT Bold" panose="020F0704030504030204" pitchFamily="34" charset="0"/>
              </a:rPr>
              <a:t> </a:t>
            </a:r>
            <a:r>
              <a:rPr lang="es-ES" sz="2400" dirty="0">
                <a:latin typeface="Arial Rounded MT Bold" panose="020F0704030504030204" pitchFamily="34" charset="0"/>
              </a:rPr>
              <a:t>y </a:t>
            </a:r>
            <a:r>
              <a:rPr lang="es-ES" sz="2400" dirty="0" err="1">
                <a:latin typeface="Arial Rounded MT Bold" panose="020F0704030504030204" pitchFamily="34" charset="0"/>
              </a:rPr>
              <a:t>Púngue</a:t>
            </a:r>
            <a:r>
              <a:rPr lang="es-ES" sz="2400" dirty="0">
                <a:latin typeface="Arial Rounded MT Bold" panose="020F0704030504030204" pitchFamily="34" charset="0"/>
              </a:rPr>
              <a:t>: 1.400 campesinos/as contratados. </a:t>
            </a:r>
            <a:endParaRPr lang="es-ES" sz="2400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s-ES" sz="2400" dirty="0">
              <a:latin typeface="Arial Rounded MT Bold" panose="020F0704030504030204" pitchFamily="34" charset="0"/>
            </a:endParaRPr>
          </a:p>
          <a:p>
            <a:r>
              <a:rPr lang="es-ES" sz="2400" dirty="0" err="1">
                <a:latin typeface="Arial Rounded MT Bold" panose="020F0704030504030204" pitchFamily="34" charset="0"/>
              </a:rPr>
              <a:t>Envirotrade</a:t>
            </a:r>
            <a:r>
              <a:rPr lang="es-ES" sz="2400" dirty="0">
                <a:latin typeface="Arial Rounded MT Bold" panose="020F0704030504030204" pitchFamily="34" charset="0"/>
              </a:rPr>
              <a:t>: </a:t>
            </a:r>
            <a:r>
              <a:rPr lang="es-ES" sz="2400" dirty="0" err="1">
                <a:latin typeface="Arial Rounded MT Bold" panose="020F0704030504030204" pitchFamily="34" charset="0"/>
              </a:rPr>
              <a:t>Nhambita</a:t>
            </a:r>
            <a:r>
              <a:rPr lang="es-ES" sz="2400" dirty="0">
                <a:latin typeface="Arial Rounded MT Bold" panose="020F0704030504030204" pitchFamily="34" charset="0"/>
              </a:rPr>
              <a:t> </a:t>
            </a:r>
            <a:r>
              <a:rPr lang="es-ES" sz="2400" dirty="0" err="1">
                <a:latin typeface="Arial Rounded MT Bold" panose="020F0704030504030204" pitchFamily="34" charset="0"/>
              </a:rPr>
              <a:t>Community</a:t>
            </a:r>
            <a:r>
              <a:rPr lang="es-ES" sz="2400" dirty="0">
                <a:latin typeface="Arial Rounded MT Bold" panose="020F0704030504030204" pitchFamily="34" charset="0"/>
              </a:rPr>
              <a:t> </a:t>
            </a:r>
            <a:r>
              <a:rPr lang="es-ES" sz="2400" dirty="0" err="1">
                <a:latin typeface="Arial Rounded MT Bold" panose="020F0704030504030204" pitchFamily="34" charset="0"/>
              </a:rPr>
              <a:t>Carbon</a:t>
            </a:r>
            <a:r>
              <a:rPr lang="es-ES" sz="2400" dirty="0">
                <a:latin typeface="Arial Rounded MT Bold" panose="020F0704030504030204" pitchFamily="34" charset="0"/>
              </a:rPr>
              <a:t> Project</a:t>
            </a:r>
            <a:r>
              <a:rPr lang="es-ES" sz="2400" dirty="0" smtClean="0">
                <a:latin typeface="Arial Rounded MT Bold" panose="020F0704030504030204" pitchFamily="34" charset="0"/>
              </a:rPr>
              <a:t>.</a:t>
            </a:r>
            <a:endParaRPr lang="es-ES" sz="2400" dirty="0">
              <a:latin typeface="Arial Rounded MT Bold" panose="020F0704030504030204" pitchFamily="34" charset="0"/>
            </a:endParaRPr>
          </a:p>
          <a:p>
            <a:pPr lvl="1"/>
            <a:endParaRPr lang="es-ES" b="1" dirty="0">
              <a:latin typeface="Arial Rounded MT Bold" panose="020F0704030504030204" pitchFamily="34" charset="0"/>
            </a:endParaRPr>
          </a:p>
          <a:p>
            <a:r>
              <a:rPr lang="es-ES" sz="2400" dirty="0">
                <a:latin typeface="Arial Rounded MT Bold" panose="020F0704030504030204" pitchFamily="34" charset="0"/>
              </a:rPr>
              <a:t>Comercialización de créditos a la U.E. y a EE.UU. </a:t>
            </a:r>
          </a:p>
          <a:p>
            <a:endParaRPr lang="es-ES" sz="2400" dirty="0">
              <a:latin typeface="Arial Rounded MT Bold" panose="020F070403050403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238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Neocolonialismo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514351" y="1628800"/>
            <a:ext cx="7796030" cy="3745785"/>
          </a:xfrm>
        </p:spPr>
        <p:txBody>
          <a:bodyPr anchor="t"/>
          <a:lstStyle/>
          <a:p>
            <a:r>
              <a:rPr lang="es-ES" b="1" dirty="0" smtClean="0">
                <a:latin typeface="Arial Rounded MT Bold" panose="020F0704030504030204" pitchFamily="34" charset="0"/>
              </a:rPr>
              <a:t>Pensamiento panafricanista: </a:t>
            </a:r>
          </a:p>
          <a:p>
            <a:pPr marL="82296" indent="0">
              <a:buNone/>
            </a:pPr>
            <a:endParaRPr lang="es-ES" dirty="0"/>
          </a:p>
          <a:p>
            <a:pPr lvl="1"/>
            <a:r>
              <a:rPr lang="es-ES" dirty="0">
                <a:latin typeface="Arial Rounded MT Bold" panose="020F0704030504030204" pitchFamily="34" charset="0"/>
              </a:rPr>
              <a:t>Henry </a:t>
            </a:r>
            <a:r>
              <a:rPr lang="es-ES" dirty="0" err="1">
                <a:latin typeface="Arial Rounded MT Bold" panose="020F0704030504030204" pitchFamily="34" charset="0"/>
              </a:rPr>
              <a:t>Silvester</a:t>
            </a:r>
            <a:r>
              <a:rPr lang="es-ES" dirty="0">
                <a:latin typeface="Arial Rounded MT Bold" panose="020F0704030504030204" pitchFamily="34" charset="0"/>
              </a:rPr>
              <a:t> Williams</a:t>
            </a:r>
          </a:p>
          <a:p>
            <a:pPr marL="402336" lvl="1" indent="0">
              <a:buNone/>
            </a:pPr>
            <a:endParaRPr lang="es-ES" dirty="0">
              <a:latin typeface="Arial Rounded MT Bold" panose="020F0704030504030204" pitchFamily="34" charset="0"/>
            </a:endParaRPr>
          </a:p>
          <a:p>
            <a:pPr lvl="1"/>
            <a:r>
              <a:rPr lang="es-ES" dirty="0" err="1" smtClean="0">
                <a:latin typeface="Arial Rounded MT Bold" panose="020F0704030504030204" pitchFamily="34" charset="0"/>
              </a:rPr>
              <a:t>W.E.b</a:t>
            </a:r>
            <a:r>
              <a:rPr lang="es-ES" dirty="0" smtClean="0">
                <a:latin typeface="Arial Rounded MT Bold" panose="020F0704030504030204" pitchFamily="34" charset="0"/>
              </a:rPr>
              <a:t>. </a:t>
            </a:r>
            <a:r>
              <a:rPr lang="es-ES" dirty="0">
                <a:latin typeface="Arial Rounded MT Bold" panose="020F0704030504030204" pitchFamily="34" charset="0"/>
              </a:rPr>
              <a:t>Du </a:t>
            </a:r>
            <a:r>
              <a:rPr lang="es-ES" dirty="0" smtClean="0">
                <a:latin typeface="Arial Rounded MT Bold" panose="020F0704030504030204" pitchFamily="34" charset="0"/>
              </a:rPr>
              <a:t>Bois: “ARTICULAR”</a:t>
            </a:r>
            <a:endParaRPr lang="es-ES" dirty="0">
              <a:latin typeface="Arial Rounded MT Bold" panose="020F0704030504030204" pitchFamily="34" charset="0"/>
            </a:endParaRPr>
          </a:p>
          <a:p>
            <a:pPr marL="402336" lvl="1" indent="0">
              <a:buNone/>
            </a:pPr>
            <a:endParaRPr lang="es-ES" dirty="0">
              <a:latin typeface="Arial Rounded MT Bold" panose="020F0704030504030204" pitchFamily="34" charset="0"/>
            </a:endParaRPr>
          </a:p>
          <a:p>
            <a:pPr lvl="1"/>
            <a:r>
              <a:rPr lang="es-ES" dirty="0" err="1">
                <a:latin typeface="Arial Rounded MT Bold" panose="020F0704030504030204" pitchFamily="34" charset="0"/>
              </a:rPr>
              <a:t>Padmore</a:t>
            </a:r>
            <a:r>
              <a:rPr lang="es-ES" dirty="0">
                <a:latin typeface="Arial Rounded MT Bold" panose="020F0704030504030204" pitchFamily="34" charset="0"/>
              </a:rPr>
              <a:t> y </a:t>
            </a:r>
            <a:r>
              <a:rPr lang="es-ES" dirty="0" err="1">
                <a:latin typeface="Arial Rounded MT Bold" panose="020F0704030504030204" pitchFamily="34" charset="0"/>
              </a:rPr>
              <a:t>Nkrumah</a:t>
            </a:r>
            <a:endParaRPr lang="es-ES" dirty="0">
              <a:latin typeface="Arial Rounded MT Bold" panose="020F0704030504030204" pitchFamily="34" charset="0"/>
            </a:endParaRPr>
          </a:p>
          <a:p>
            <a:pPr lvl="2"/>
            <a:r>
              <a:rPr lang="es-ES" dirty="0">
                <a:latin typeface="Arial Rounded MT Bold" panose="020F0704030504030204" pitchFamily="34" charset="0"/>
              </a:rPr>
              <a:t>Congreso Panafricano de Manchester (1945)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230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D59184-50E5-47EE-8AD5-2EA2CBDEB2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1" y="548680"/>
            <a:ext cx="7796030" cy="482590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s-ES" sz="2400" dirty="0">
              <a:latin typeface="Arial Rounded MT Bold" panose="020F0704030504030204" pitchFamily="34" charset="0"/>
            </a:endParaRPr>
          </a:p>
          <a:p>
            <a:r>
              <a:rPr lang="es-ES" sz="2400" dirty="0">
                <a:latin typeface="Arial Rounded MT Bold" panose="020F0704030504030204" pitchFamily="34" charset="0"/>
              </a:rPr>
              <a:t>Los países industrializados pueden continuar con las emisiones de gas de efecto </a:t>
            </a:r>
            <a:r>
              <a:rPr lang="es-ES" sz="2400" dirty="0" smtClean="0">
                <a:latin typeface="Arial Rounded MT Bold" panose="020F0704030504030204" pitchFamily="34" charset="0"/>
              </a:rPr>
              <a:t>invernadero.</a:t>
            </a:r>
            <a:endParaRPr lang="es-ES" sz="2400" dirty="0">
              <a:latin typeface="Arial Rounded MT Bold" panose="020F0704030504030204" pitchFamily="34" charset="0"/>
            </a:endParaRPr>
          </a:p>
          <a:p>
            <a:endParaRPr lang="es-ES" sz="2400" dirty="0">
              <a:latin typeface="Arial Rounded MT Bold" panose="020F0704030504030204" pitchFamily="34" charset="0"/>
            </a:endParaRPr>
          </a:p>
          <a:p>
            <a:r>
              <a:rPr lang="es-ES" sz="2400" dirty="0">
                <a:latin typeface="Arial Rounded MT Bold" panose="020F0704030504030204" pitchFamily="34" charset="0"/>
              </a:rPr>
              <a:t>Cuidado generacional por parte de los </a:t>
            </a:r>
            <a:r>
              <a:rPr lang="es-ES" sz="2400" dirty="0" smtClean="0">
                <a:latin typeface="Arial Rounded MT Bold" panose="020F0704030504030204" pitchFamily="34" charset="0"/>
              </a:rPr>
              <a:t>campesinos/as.</a:t>
            </a:r>
            <a:endParaRPr lang="es-ES" sz="2400" dirty="0">
              <a:latin typeface="Arial Rounded MT Bold" panose="020F0704030504030204" pitchFamily="34" charset="0"/>
            </a:endParaRPr>
          </a:p>
          <a:p>
            <a:endParaRPr lang="es-ES" sz="2400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54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DD48F8-DA13-4D98-9546-1E5A6C312F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1" y="116632"/>
            <a:ext cx="7796030" cy="5904656"/>
          </a:xfrm>
        </p:spPr>
        <p:txBody>
          <a:bodyPr>
            <a:normAutofit/>
          </a:bodyPr>
          <a:lstStyle/>
          <a:p>
            <a:r>
              <a:rPr lang="es-ES" sz="2400" dirty="0">
                <a:latin typeface="Arial Rounded MT Bold" panose="020F0704030504030204" pitchFamily="34" charset="0"/>
              </a:rPr>
              <a:t>“Plantación boscosa</a:t>
            </a:r>
            <a:r>
              <a:rPr lang="es-ES" sz="2400" dirty="0" smtClean="0">
                <a:latin typeface="Arial Rounded MT Bold" panose="020F0704030504030204" pitchFamily="34" charset="0"/>
              </a:rPr>
              <a:t>”: 245€ DIVIDOS EN 7 AÑOS</a:t>
            </a:r>
          </a:p>
          <a:p>
            <a:pPr marL="0" indent="0">
              <a:buNone/>
            </a:pPr>
            <a:endParaRPr lang="es-ES" sz="2400" dirty="0">
              <a:latin typeface="Arial Rounded MT Bold" panose="020F0704030504030204" pitchFamily="34" charset="0"/>
            </a:endParaRPr>
          </a:p>
          <a:p>
            <a:r>
              <a:rPr lang="es-ES" sz="2400" dirty="0" smtClean="0">
                <a:latin typeface="Arial Rounded MT Bold" panose="020F0704030504030204" pitchFamily="34" charset="0"/>
              </a:rPr>
              <a:t>Casos de incumplimiento en los pagos, debido a problemas de financiación</a:t>
            </a:r>
            <a:endParaRPr lang="es-ES" sz="24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B26031-D111-4BFE-81E3-01656A4904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1" y="332656"/>
            <a:ext cx="7796030" cy="5760640"/>
          </a:xfrm>
        </p:spPr>
        <p:txBody>
          <a:bodyPr>
            <a:normAutofit/>
          </a:bodyPr>
          <a:lstStyle/>
          <a:p>
            <a:endParaRPr lang="es-ES" dirty="0">
              <a:latin typeface="Arial Rounded MT Bold" panose="020F0704030504030204" pitchFamily="34" charset="0"/>
            </a:endParaRPr>
          </a:p>
          <a:p>
            <a:r>
              <a:rPr lang="es-ES" dirty="0">
                <a:latin typeface="Arial Rounded MT Bold" panose="020F0704030504030204" pitchFamily="34" charset="0"/>
              </a:rPr>
              <a:t>Falta de transparencia en el proyecto</a:t>
            </a:r>
          </a:p>
          <a:p>
            <a:pPr marL="0" indent="0">
              <a:buNone/>
            </a:pPr>
            <a:endParaRPr lang="es-ES" dirty="0">
              <a:latin typeface="Arial Rounded MT Bold" panose="020F0704030504030204" pitchFamily="34" charset="0"/>
            </a:endParaRPr>
          </a:p>
          <a:p>
            <a:r>
              <a:rPr lang="es-ES" dirty="0">
                <a:latin typeface="Arial Rounded MT Bold" panose="020F0704030504030204" pitchFamily="34" charset="0"/>
              </a:rPr>
              <a:t>Uganda (2011): desalojo de 22.000 </a:t>
            </a:r>
            <a:r>
              <a:rPr lang="es-ES" dirty="0" smtClean="0">
                <a:latin typeface="Arial Rounded MT Bold" panose="020F0704030504030204" pitchFamily="34" charset="0"/>
              </a:rPr>
              <a:t>personas</a:t>
            </a:r>
          </a:p>
          <a:p>
            <a:endParaRPr lang="es-ES" dirty="0">
              <a:latin typeface="Arial Rounded MT Bold" panose="020F0704030504030204" pitchFamily="34" charset="0"/>
            </a:endParaRPr>
          </a:p>
          <a:p>
            <a:r>
              <a:rPr lang="es-ES" dirty="0">
                <a:latin typeface="Arial Rounded MT Bold" panose="020F0704030504030204" pitchFamily="34" charset="0"/>
              </a:rPr>
              <a:t>Capital de origen británico: 15 millones de ha., 19% del territorio nacional. </a:t>
            </a:r>
          </a:p>
          <a:p>
            <a:pPr marL="0" indent="0">
              <a:buNone/>
            </a:pPr>
            <a:r>
              <a:rPr lang="es-ES" dirty="0" smtClean="0">
                <a:latin typeface="Arial Rounded MT Bold" panose="020F0704030504030204" pitchFamily="34" charset="0"/>
              </a:rPr>
              <a:t> </a:t>
            </a:r>
            <a:endParaRPr lang="es-ES" dirty="0">
              <a:latin typeface="Arial Rounded MT Bold" panose="020F0704030504030204" pitchFamily="34" charset="0"/>
            </a:endParaRPr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528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027C11-7DC1-47A5-BB16-EB060B8451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1" y="404664"/>
            <a:ext cx="7796030" cy="5832648"/>
          </a:xfrm>
        </p:spPr>
        <p:txBody>
          <a:bodyPr anchor="ctr">
            <a:normAutofit/>
          </a:bodyPr>
          <a:lstStyle/>
          <a:p>
            <a:endParaRPr lang="es-ES" dirty="0">
              <a:latin typeface="Arial Rounded MT Bold" panose="020F0704030504030204" pitchFamily="34" charset="0"/>
            </a:endParaRPr>
          </a:p>
          <a:p>
            <a:r>
              <a:rPr lang="es-ES" dirty="0">
                <a:latin typeface="Arial Rounded MT Bold" panose="020F0704030504030204" pitchFamily="34" charset="0"/>
              </a:rPr>
              <a:t>Banco Mundial: </a:t>
            </a:r>
            <a:r>
              <a:rPr lang="es-ES" dirty="0" smtClean="0">
                <a:latin typeface="Arial Rounded MT Bold" panose="020F0704030504030204" pitchFamily="34" charset="0"/>
              </a:rPr>
              <a:t>Mozambique</a:t>
            </a:r>
            <a:endParaRPr lang="es-ES" dirty="0">
              <a:latin typeface="Arial Rounded MT Bold" panose="020F0704030504030204" pitchFamily="34" charset="0"/>
            </a:endParaRPr>
          </a:p>
          <a:p>
            <a:endParaRPr lang="es-ES" dirty="0">
              <a:latin typeface="Arial Rounded MT Bold" panose="020F0704030504030204" pitchFamily="34" charset="0"/>
            </a:endParaRPr>
          </a:p>
          <a:p>
            <a:r>
              <a:rPr lang="es-ES" dirty="0">
                <a:latin typeface="Arial Rounded MT Bold" panose="020F0704030504030204" pitchFamily="34" charset="0"/>
              </a:rPr>
              <a:t>Países emergentes: India y Brasil. </a:t>
            </a:r>
            <a:r>
              <a:rPr lang="es-ES" dirty="0" smtClean="0">
                <a:latin typeface="Arial Rounded MT Bold" panose="020F0704030504030204" pitchFamily="34" charset="0"/>
              </a:rPr>
              <a:t>(BRICS)</a:t>
            </a:r>
            <a:endParaRPr lang="es-ES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s-ES" dirty="0">
              <a:latin typeface="Arial Rounded MT Bold" panose="020F0704030504030204" pitchFamily="34" charset="0"/>
            </a:endParaRPr>
          </a:p>
          <a:p>
            <a:r>
              <a:rPr lang="es-ES" dirty="0">
                <a:latin typeface="Arial Rounded MT Bold" panose="020F0704030504030204" pitchFamily="34" charset="0"/>
              </a:rPr>
              <a:t>Adquisición de tierras a gran escala. </a:t>
            </a:r>
          </a:p>
          <a:p>
            <a:pPr marL="0" indent="0">
              <a:buNone/>
            </a:pPr>
            <a:endParaRPr lang="es-ES" dirty="0">
              <a:latin typeface="Arial Rounded MT Bold" panose="020F070403050403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300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CB9D5A-E933-4E6C-8904-D476D28DF3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528" y="548680"/>
            <a:ext cx="7986853" cy="4825905"/>
          </a:xfrm>
        </p:spPr>
        <p:txBody>
          <a:bodyPr anchor="ctr"/>
          <a:lstStyle/>
          <a:p>
            <a:pPr marL="128016" indent="0">
              <a:buNone/>
            </a:pPr>
            <a:endParaRPr lang="es-ES" sz="2400" dirty="0">
              <a:latin typeface="Arial Rounded MT Bold" panose="020F0704030504030204" pitchFamily="34" charset="0"/>
            </a:endParaRPr>
          </a:p>
          <a:p>
            <a:pPr marL="585216" indent="-457200"/>
            <a:r>
              <a:rPr lang="es-ES" sz="2400" b="1" dirty="0" err="1" smtClean="0">
                <a:latin typeface="Arial Rounded MT Bold" panose="020F0704030504030204" pitchFamily="34" charset="0"/>
              </a:rPr>
              <a:t>UNaC</a:t>
            </a:r>
            <a:r>
              <a:rPr lang="es-ES" sz="2400" b="1" dirty="0">
                <a:latin typeface="Arial Rounded MT Bold" panose="020F0704030504030204" pitchFamily="34" charset="0"/>
              </a:rPr>
              <a:t>:  </a:t>
            </a:r>
            <a:r>
              <a:rPr lang="es-ES" sz="2400" dirty="0">
                <a:latin typeface="Arial Rounded MT Bold" panose="020F0704030504030204" pitchFamily="34" charset="0"/>
              </a:rPr>
              <a:t>“</a:t>
            </a:r>
            <a:r>
              <a:rPr lang="es-ES" sz="2400" dirty="0" smtClean="0">
                <a:latin typeface="Arial Rounded MT Bold" panose="020F0704030504030204" pitchFamily="34" charset="0"/>
              </a:rPr>
              <a:t>campesinos/as </a:t>
            </a:r>
            <a:r>
              <a:rPr lang="es-ES" sz="2400" dirty="0">
                <a:latin typeface="Arial Rounded MT Bold" panose="020F0704030504030204" pitchFamily="34" charset="0"/>
              </a:rPr>
              <a:t>sin tierras, agitación social, pobreza, corrupción y destrucción medioambiental”. </a:t>
            </a:r>
          </a:p>
          <a:p>
            <a:pPr marL="585216" indent="-457200"/>
            <a:endParaRPr lang="es-ES" sz="2400" dirty="0">
              <a:latin typeface="Arial Rounded MT Bold" panose="020F0704030504030204" pitchFamily="34" charset="0"/>
            </a:endParaRPr>
          </a:p>
          <a:p>
            <a:pPr marL="585216" lvl="1" indent="-457200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s-ES" sz="2400" dirty="0">
                <a:latin typeface="Arial Rounded MT Bold" panose="020F0704030504030204" pitchFamily="34" charset="0"/>
              </a:rPr>
              <a:t>6 de agosto de 2013: acciones, manifestaciones, encuentros, etc.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1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CDE225-ABA1-42D6-84B4-A08C56EE0F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1" y="620688"/>
            <a:ext cx="7796030" cy="5040560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es-ES" dirty="0" smtClean="0">
              <a:latin typeface="Arial Rounded MT Bold" panose="020F0704030504030204" pitchFamily="34" charset="0"/>
            </a:endParaRPr>
          </a:p>
          <a:p>
            <a:endParaRPr lang="es-ES" sz="2400" dirty="0">
              <a:latin typeface="Arial Rounded MT Bold" panose="020F0704030504030204" pitchFamily="34" charset="0"/>
            </a:endParaRPr>
          </a:p>
          <a:p>
            <a:r>
              <a:rPr lang="es-ES" sz="2400" dirty="0">
                <a:latin typeface="Arial Rounded MT Bold" panose="020F0704030504030204" pitchFamily="34" charset="0"/>
              </a:rPr>
              <a:t>Hasta 30 organizaciones sociales se han manifestado en </a:t>
            </a:r>
            <a:r>
              <a:rPr lang="es-ES" sz="2400" dirty="0" smtClean="0">
                <a:latin typeface="Arial Rounded MT Bold" panose="020F0704030504030204" pitchFamily="34" charset="0"/>
              </a:rPr>
              <a:t>contra.</a:t>
            </a:r>
          </a:p>
          <a:p>
            <a:endParaRPr lang="es-ES" sz="2400" dirty="0">
              <a:latin typeface="Arial Rounded MT Bold" panose="020F0704030504030204" pitchFamily="34" charset="0"/>
            </a:endParaRPr>
          </a:p>
          <a:p>
            <a:r>
              <a:rPr lang="es-ES" sz="2400" dirty="0" smtClean="0">
                <a:latin typeface="Arial Rounded MT Bold" panose="020F0704030504030204" pitchFamily="34" charset="0"/>
              </a:rPr>
              <a:t>Máscara </a:t>
            </a:r>
            <a:r>
              <a:rPr lang="es-ES" sz="2400" dirty="0">
                <a:latin typeface="Arial Rounded MT Bold" panose="020F0704030504030204" pitchFamily="34" charset="0"/>
              </a:rPr>
              <a:t>que oculta ganancias </a:t>
            </a:r>
            <a:r>
              <a:rPr lang="es-ES" sz="2400" dirty="0" smtClean="0">
                <a:latin typeface="Arial Rounded MT Bold" panose="020F0704030504030204" pitchFamily="34" charset="0"/>
              </a:rPr>
              <a:t>superiores.</a:t>
            </a:r>
          </a:p>
          <a:p>
            <a:endParaRPr lang="es-ES" sz="2400" dirty="0">
              <a:latin typeface="Arial Rounded MT Bold" panose="020F0704030504030204" pitchFamily="34" charset="0"/>
            </a:endParaRPr>
          </a:p>
          <a:p>
            <a:r>
              <a:rPr lang="es-ES" sz="2200" dirty="0" smtClean="0">
                <a:latin typeface="Arial Rounded MT Bold" panose="020F0704030504030204" pitchFamily="34" charset="0"/>
              </a:rPr>
              <a:t>“</a:t>
            </a:r>
            <a:r>
              <a:rPr lang="es-ES" sz="2200" dirty="0">
                <a:latin typeface="Arial Rounded MT Bold" panose="020F0704030504030204" pitchFamily="34" charset="0"/>
              </a:rPr>
              <a:t>Economía verde”: se legitima el proyecto sin combatir el verdadero </a:t>
            </a:r>
            <a:r>
              <a:rPr lang="es-ES" sz="2200" dirty="0" smtClean="0">
                <a:latin typeface="Arial Rounded MT Bold" panose="020F0704030504030204" pitchFamily="34" charset="0"/>
              </a:rPr>
              <a:t>origen</a:t>
            </a:r>
          </a:p>
          <a:p>
            <a:endParaRPr lang="es-ES" sz="2200" dirty="0">
              <a:latin typeface="Arial Rounded MT Bold" panose="020F0704030504030204" pitchFamily="34" charset="0"/>
            </a:endParaRPr>
          </a:p>
          <a:p>
            <a:r>
              <a:rPr lang="es-ES" sz="2200" dirty="0" smtClean="0">
                <a:latin typeface="Arial Rounded MT Bold" panose="020F0704030504030204" pitchFamily="34" charset="0"/>
              </a:rPr>
              <a:t>Apoderamiento </a:t>
            </a:r>
            <a:r>
              <a:rPr lang="es-ES" sz="2200" dirty="0">
                <a:latin typeface="Arial Rounded MT Bold" panose="020F0704030504030204" pitchFamily="34" charset="0"/>
              </a:rPr>
              <a:t>de los recursos de la zona</a:t>
            </a:r>
          </a:p>
          <a:p>
            <a:pPr marL="0" indent="0">
              <a:buNone/>
            </a:pPr>
            <a:endParaRPr lang="es-ES" sz="24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s-ES" dirty="0">
              <a:latin typeface="Arial Rounded MT Bold" panose="020F0704030504030204" pitchFamily="34" charset="0"/>
            </a:endParaRPr>
          </a:p>
          <a:p>
            <a:endParaRPr lang="es-ES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173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39569" y="4725144"/>
            <a:ext cx="5776647" cy="432048"/>
          </a:xfrm>
        </p:spPr>
        <p:txBody>
          <a:bodyPr/>
          <a:lstStyle/>
          <a:p>
            <a:r>
              <a:rPr lang="es-ES" sz="1200" cap="none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3. </a:t>
            </a:r>
            <a:r>
              <a:rPr lang="es-ES" sz="1200" cap="none" dirty="0" err="1" smtClean="0">
                <a:solidFill>
                  <a:schemeClr val="tx1"/>
                </a:solidFill>
                <a:latin typeface="Berlin Sans FB" panose="020E0602020502020306" pitchFamily="34" charset="0"/>
              </a:rPr>
              <a:t>Nhambita</a:t>
            </a:r>
            <a:r>
              <a:rPr lang="es-ES" sz="1200" cap="none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y </a:t>
            </a:r>
            <a:r>
              <a:rPr lang="es-ES" sz="1200" cap="none" dirty="0" err="1" smtClean="0">
                <a:solidFill>
                  <a:schemeClr val="tx1"/>
                </a:solidFill>
                <a:latin typeface="Berlin Sans FB" panose="020E0602020502020306" pitchFamily="34" charset="0"/>
              </a:rPr>
              <a:t>Púngue</a:t>
            </a:r>
            <a:r>
              <a:rPr lang="es-ES" sz="1200" cap="none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. origen: &lt;https://en.wikipedia.org/wiki/sofala_province&gt;</a:t>
            </a:r>
            <a:endParaRPr lang="es-ES" sz="1200" cap="none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4104456" cy="4176464"/>
          </a:xfrm>
        </p:spPr>
      </p:pic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580112" y="1556792"/>
            <a:ext cx="2587883" cy="1872208"/>
          </a:xfrm>
        </p:spPr>
        <p:txBody>
          <a:bodyPr/>
          <a:lstStyle/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r>
              <a:rPr lang="es-ES" dirty="0" smtClean="0"/>
              <a:t>“CONTRA </a:t>
            </a:r>
          </a:p>
          <a:p>
            <a:pPr algn="ctr"/>
            <a:r>
              <a:rPr lang="es-ES" dirty="0" smtClean="0"/>
              <a:t>EL COMERCIO </a:t>
            </a:r>
          </a:p>
          <a:p>
            <a:pPr algn="ctr"/>
            <a:r>
              <a:rPr lang="es-ES" dirty="0" smtClean="0"/>
              <a:t>DE  CARBONO Y</a:t>
            </a:r>
          </a:p>
          <a:p>
            <a:pPr algn="ctr"/>
            <a:r>
              <a:rPr lang="es-ES" dirty="0" smtClean="0"/>
              <a:t> EL REDD+”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011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PROYECTO WANBAO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 anchor="t">
            <a:noAutofit/>
          </a:bodyPr>
          <a:lstStyle/>
          <a:p>
            <a:r>
              <a:rPr lang="es-ES" sz="2400" dirty="0" smtClean="0">
                <a:latin typeface="Arial Rounded MT Bold" panose="020F0704030504030204" pitchFamily="34" charset="0"/>
              </a:rPr>
              <a:t>EMPRESA CHINA</a:t>
            </a:r>
          </a:p>
          <a:p>
            <a:r>
              <a:rPr lang="es-ES" sz="2400" dirty="0" smtClean="0">
                <a:latin typeface="Arial Rounded MT Bold" panose="020F0704030504030204" pitchFamily="34" charset="0"/>
              </a:rPr>
              <a:t>PROVINCIA DE GAZA</a:t>
            </a:r>
          </a:p>
          <a:p>
            <a:r>
              <a:rPr lang="es-ES" sz="2400" dirty="0" smtClean="0">
                <a:latin typeface="Arial Rounded MT Bold" panose="020F0704030504030204" pitchFamily="34" charset="0"/>
              </a:rPr>
              <a:t>NO TRANSPARENCIA EN LA EXPORTACIÓN DE ARROZ PRODUCIDO EN MOZAMBIQUE</a:t>
            </a:r>
          </a:p>
          <a:p>
            <a:r>
              <a:rPr lang="es-ES" sz="2400" dirty="0" smtClean="0">
                <a:latin typeface="Arial Rounded MT Bold" panose="020F0704030504030204" pitchFamily="34" charset="0"/>
              </a:rPr>
              <a:t>500 AGRICULTORES/AS PERJUDICADOS</a:t>
            </a:r>
          </a:p>
        </p:txBody>
      </p:sp>
    </p:spTree>
    <p:extLst>
      <p:ext uri="{BB962C8B-B14F-4D97-AF65-F5344CB8AC3E}">
        <p14:creationId xmlns:p14="http://schemas.microsoft.com/office/powerpoint/2010/main" val="199557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9552" y="5157192"/>
            <a:ext cx="5040560" cy="288032"/>
          </a:xfrm>
        </p:spPr>
        <p:txBody>
          <a:bodyPr/>
          <a:lstStyle/>
          <a:p>
            <a:r>
              <a:rPr lang="es-ES" sz="12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3. </a:t>
            </a:r>
            <a:r>
              <a:rPr lang="es-ES" sz="1200" dirty="0" err="1" smtClean="0">
                <a:solidFill>
                  <a:schemeClr val="tx1"/>
                </a:solidFill>
                <a:latin typeface="Berlin Sans FB" panose="020E0602020502020306" pitchFamily="34" charset="0"/>
              </a:rPr>
              <a:t>X</a:t>
            </a:r>
            <a:r>
              <a:rPr lang="es-ES" sz="1200" cap="none" dirty="0" err="1" smtClean="0">
                <a:solidFill>
                  <a:schemeClr val="tx1"/>
                </a:solidFill>
                <a:latin typeface="Berlin Sans FB" panose="020E0602020502020306" pitchFamily="34" charset="0"/>
              </a:rPr>
              <a:t>ai-xai</a:t>
            </a:r>
            <a:r>
              <a:rPr lang="es-ES" sz="12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. O</a:t>
            </a:r>
            <a:r>
              <a:rPr lang="es-ES" sz="1200" cap="none" dirty="0">
                <a:solidFill>
                  <a:schemeClr val="tx1"/>
                </a:solidFill>
                <a:latin typeface="Berlin Sans FB" panose="020E0602020502020306" pitchFamily="34" charset="0"/>
              </a:rPr>
              <a:t>rigen: [http://www.worldatlas.com/af/mz/g/where-is-xai-xai.html</a:t>
            </a:r>
            <a:endParaRPr lang="es-ES" sz="28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692695"/>
            <a:ext cx="4633714" cy="4320481"/>
          </a:xfrm>
        </p:spPr>
      </p:pic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364088" y="1484784"/>
            <a:ext cx="2804583" cy="792088"/>
          </a:xfrm>
        </p:spPr>
        <p:txBody>
          <a:bodyPr/>
          <a:lstStyle/>
          <a:p>
            <a:pPr algn="ctr"/>
            <a:r>
              <a:rPr lang="es-ES" dirty="0" smtClean="0"/>
              <a:t> </a:t>
            </a:r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 PROYECTO WANBAO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428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635896" y="1268760"/>
            <a:ext cx="4176464" cy="2016224"/>
          </a:xfrm>
        </p:spPr>
        <p:txBody>
          <a:bodyPr anchor="t">
            <a:normAutofit fontScale="90000"/>
          </a:bodyPr>
          <a:lstStyle/>
          <a:p>
            <a:r>
              <a:rPr lang="es-ES" sz="32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“</a:t>
            </a:r>
            <a:r>
              <a:rPr lang="es-ES" sz="3200" b="1" cap="none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Trabajamos para que sea la mujer quien tome sus decisiones, sin esperar a que el hombre lo haga por ella”</a:t>
            </a:r>
            <a:endParaRPr lang="es-ES" sz="3200" b="1" cap="none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4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2736304" cy="3384376"/>
          </a:xfrm>
        </p:spPr>
      </p:pic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611560" y="4365104"/>
            <a:ext cx="7416824" cy="1152128"/>
          </a:xfrm>
        </p:spPr>
        <p:txBody>
          <a:bodyPr>
            <a:noAutofit/>
          </a:bodyPr>
          <a:lstStyle/>
          <a:p>
            <a:pPr algn="l"/>
            <a:r>
              <a:rPr lang="es-ES" sz="2000" dirty="0"/>
              <a:t>ANA paula </a:t>
            </a:r>
            <a:r>
              <a:rPr lang="es-ES" sz="2000" dirty="0" err="1"/>
              <a:t>taucale</a:t>
            </a:r>
            <a:r>
              <a:rPr lang="es-ES" sz="2000" dirty="0"/>
              <a:t>, </a:t>
            </a:r>
            <a:br>
              <a:rPr lang="es-ES" sz="2000" dirty="0"/>
            </a:br>
            <a:r>
              <a:rPr lang="es-ES" sz="2000" dirty="0"/>
              <a:t>Presidenta de la unión nacional de campesinos/as de </a:t>
            </a:r>
            <a:r>
              <a:rPr lang="es-ES" sz="2000" dirty="0" err="1"/>
              <a:t>mozambique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70109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514351" y="476672"/>
            <a:ext cx="7796030" cy="4897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b="1" dirty="0" err="1">
                <a:latin typeface="Arial Rounded MT Bold" panose="020F0704030504030204" pitchFamily="34" charset="0"/>
              </a:rPr>
              <a:t>Nkrumah</a:t>
            </a:r>
            <a:r>
              <a:rPr lang="es-ES" sz="2800" b="1" dirty="0">
                <a:latin typeface="Arial Rounded MT Bold" panose="020F0704030504030204" pitchFamily="34" charset="0"/>
              </a:rPr>
              <a:t>:</a:t>
            </a:r>
          </a:p>
          <a:p>
            <a:pPr marL="82296" indent="0">
              <a:buNone/>
            </a:pPr>
            <a:endParaRPr lang="es-ES" dirty="0">
              <a:latin typeface="Arial Rounded MT Bold" panose="020F0704030504030204" pitchFamily="34" charset="0"/>
            </a:endParaRPr>
          </a:p>
          <a:p>
            <a:pPr lvl="1"/>
            <a:r>
              <a:rPr lang="es-ES" dirty="0">
                <a:latin typeface="Arial Rounded MT Bold" panose="020F0704030504030204" pitchFamily="34" charset="0"/>
              </a:rPr>
              <a:t>Estados africanos </a:t>
            </a:r>
            <a:r>
              <a:rPr lang="es-ES" dirty="0" smtClean="0">
                <a:latin typeface="Arial Rounded MT Bold" panose="020F0704030504030204" pitchFamily="34" charset="0"/>
              </a:rPr>
              <a:t>unidos</a:t>
            </a:r>
            <a:endParaRPr lang="es-ES" dirty="0">
              <a:latin typeface="Arial Rounded MT Bold" panose="020F0704030504030204" pitchFamily="34" charset="0"/>
            </a:endParaRPr>
          </a:p>
          <a:p>
            <a:pPr marL="402336" lvl="1" indent="0">
              <a:buNone/>
            </a:pPr>
            <a:endParaRPr lang="es-ES" dirty="0">
              <a:latin typeface="Arial Rounded MT Bold" panose="020F0704030504030204" pitchFamily="34" charset="0"/>
            </a:endParaRPr>
          </a:p>
          <a:p>
            <a:pPr lvl="1"/>
            <a:r>
              <a:rPr lang="es-ES" dirty="0" smtClean="0">
                <a:latin typeface="Arial Rounded MT Bold" panose="020F0704030504030204" pitchFamily="34" charset="0"/>
              </a:rPr>
              <a:t>Socialismo</a:t>
            </a:r>
            <a:endParaRPr lang="es-ES" dirty="0">
              <a:latin typeface="Arial Rounded MT Bold" panose="020F0704030504030204" pitchFamily="34" charset="0"/>
            </a:endParaRPr>
          </a:p>
          <a:p>
            <a:pPr marL="402336" lvl="1" indent="0">
              <a:buNone/>
            </a:pPr>
            <a:endParaRPr lang="es-ES" dirty="0">
              <a:latin typeface="Arial Rounded MT Bold" panose="020F0704030504030204" pitchFamily="34" charset="0"/>
            </a:endParaRPr>
          </a:p>
          <a:p>
            <a:pPr lvl="1"/>
            <a:r>
              <a:rPr lang="es-ES" dirty="0">
                <a:latin typeface="Arial Rounded MT Bold" panose="020F0704030504030204" pitchFamily="34" charset="0"/>
              </a:rPr>
              <a:t>Teoría leninista acerca del “imperialismo</a:t>
            </a:r>
            <a:r>
              <a:rPr lang="es-ES" dirty="0" smtClean="0">
                <a:latin typeface="Arial Rounded MT Bold" panose="020F0704030504030204" pitchFamily="34" charset="0"/>
              </a:rPr>
              <a:t>”</a:t>
            </a:r>
            <a:endParaRPr lang="es-ES" dirty="0">
              <a:latin typeface="Arial Rounded MT Bold" panose="020F0704030504030204" pitchFamily="34" charset="0"/>
            </a:endParaRPr>
          </a:p>
          <a:p>
            <a:pPr marL="402336" lvl="1" indent="0">
              <a:buNone/>
            </a:pPr>
            <a:endParaRPr lang="es-ES" dirty="0">
              <a:latin typeface="Arial Rounded MT Bold" panose="020F0704030504030204" pitchFamily="34" charset="0"/>
            </a:endParaRPr>
          </a:p>
          <a:p>
            <a:pPr lvl="1"/>
            <a:r>
              <a:rPr lang="es-ES" dirty="0" smtClean="0">
                <a:latin typeface="Arial Rounded MT Bold" panose="020F0704030504030204" pitchFamily="34" charset="0"/>
              </a:rPr>
              <a:t>Sutilidad </a:t>
            </a:r>
            <a:endParaRPr lang="es-ES" dirty="0">
              <a:latin typeface="Arial Rounded MT Bold" panose="020F070403050403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675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F185D5-E19D-4D05-9B3E-CEA86025E3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/>
              <a:t>Sudáfrica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40E364-7E14-4930-B8BE-7B999109E4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/>
              <a:t>Reforma agraria: exigencia histórica de reparación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094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0B0687-6013-4559-B2CB-8762F775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04665"/>
            <a:ext cx="8060493" cy="1433102"/>
          </a:xfrm>
        </p:spPr>
        <p:txBody>
          <a:bodyPr/>
          <a:lstStyle/>
          <a:p>
            <a:r>
              <a:rPr lang="es-ES_tradnl" dirty="0"/>
              <a:t>Del </a:t>
            </a:r>
            <a:r>
              <a:rPr lang="es-ES_tradnl" i="1" dirty="0"/>
              <a:t>apartheid </a:t>
            </a:r>
            <a:r>
              <a:rPr lang="es-ES_tradnl" dirty="0"/>
              <a:t> al neoliberalismo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A62E23-320B-4C3C-B172-438F67F570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1" y="1988840"/>
            <a:ext cx="7796030" cy="3385745"/>
          </a:xfrm>
        </p:spPr>
        <p:txBody>
          <a:bodyPr>
            <a:normAutofit/>
          </a:bodyPr>
          <a:lstStyle/>
          <a:p>
            <a:r>
              <a:rPr lang="es-ES_tradnl" sz="2400" dirty="0">
                <a:latin typeface="Arial Rounded MT Bold" panose="020F0704030504030204" pitchFamily="34" charset="0"/>
              </a:rPr>
              <a:t>Desplazamientos forzosos</a:t>
            </a:r>
          </a:p>
          <a:p>
            <a:endParaRPr lang="es-ES_tradnl" sz="2400" dirty="0">
              <a:latin typeface="Arial Rounded MT Bold" panose="020F0704030504030204" pitchFamily="34" charset="0"/>
            </a:endParaRPr>
          </a:p>
          <a:p>
            <a:r>
              <a:rPr lang="es-ES_tradnl" sz="2400" dirty="0">
                <a:latin typeface="Arial Rounded MT Bold" panose="020F0704030504030204" pitchFamily="34" charset="0"/>
              </a:rPr>
              <a:t>AÑOS </a:t>
            </a:r>
            <a:r>
              <a:rPr lang="es-ES_tradnl" sz="2400" dirty="0" smtClean="0">
                <a:latin typeface="Arial Rounded MT Bold" panose="020F0704030504030204" pitchFamily="34" charset="0"/>
              </a:rPr>
              <a:t>60: matanza en </a:t>
            </a:r>
            <a:r>
              <a:rPr lang="es-ES_tradnl" sz="2400" dirty="0" err="1" smtClean="0">
                <a:latin typeface="Arial Rounded MT Bold" panose="020F0704030504030204" pitchFamily="34" charset="0"/>
              </a:rPr>
              <a:t>sharpeville</a:t>
            </a:r>
            <a:r>
              <a:rPr lang="es-ES_tradnl" sz="2400" dirty="0" smtClean="0">
                <a:latin typeface="Arial Rounded MT Bold" panose="020F0704030504030204" pitchFamily="34" charset="0"/>
              </a:rPr>
              <a:t> (70 muertos)</a:t>
            </a:r>
          </a:p>
          <a:p>
            <a:pPr marL="0" indent="0">
              <a:buNone/>
            </a:pPr>
            <a:endParaRPr lang="es-ES_tradnl" sz="2400" dirty="0">
              <a:latin typeface="Arial Rounded MT Bold" panose="020F0704030504030204" pitchFamily="34" charset="0"/>
            </a:endParaRPr>
          </a:p>
          <a:p>
            <a:r>
              <a:rPr lang="es-ES_tradnl" sz="2400" dirty="0">
                <a:latin typeface="Arial Rounded MT Bold" panose="020F0704030504030204" pitchFamily="34" charset="0"/>
              </a:rPr>
              <a:t>Años 80: centro de debate jurídico y de derechos  humanos	</a:t>
            </a:r>
          </a:p>
          <a:p>
            <a:pPr marL="0" indent="0">
              <a:buNone/>
            </a:pP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249690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B33933B0-6089-43C8-BDBC-BFF9A964D12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1" y="692696"/>
            <a:ext cx="7796030" cy="4681890"/>
          </a:xfrm>
        </p:spPr>
        <p:txBody>
          <a:bodyPr anchor="t"/>
          <a:lstStyle/>
          <a:p>
            <a:r>
              <a:rPr lang="es-ES_tradnl" sz="4000" dirty="0"/>
              <a:t> Una minoría blanca poseía las mejores tierras</a:t>
            </a:r>
          </a:p>
          <a:p>
            <a:pPr marL="0" indent="0">
              <a:buNone/>
            </a:pPr>
            <a:endParaRPr lang="es-ES_tradnl" dirty="0"/>
          </a:p>
          <a:p>
            <a:endParaRPr lang="es-ES" dirty="0"/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D679863E-FBBD-4788-BB1C-A8FB9FE09F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6361152"/>
              </p:ext>
            </p:extLst>
          </p:nvPr>
        </p:nvGraphicFramePr>
        <p:xfrm>
          <a:off x="1907704" y="2204864"/>
          <a:ext cx="6480720" cy="3184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178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514351" y="692696"/>
            <a:ext cx="7796030" cy="4681889"/>
          </a:xfrm>
        </p:spPr>
        <p:txBody>
          <a:bodyPr anchor="ctr"/>
          <a:lstStyle/>
          <a:p>
            <a:r>
              <a:rPr lang="es-ES" dirty="0" smtClean="0">
                <a:latin typeface="Arial Rounded MT Bold" panose="020F0704030504030204" pitchFamily="34" charset="0"/>
              </a:rPr>
              <a:t>Transición pactada hacia la democracia</a:t>
            </a:r>
          </a:p>
          <a:p>
            <a:endParaRPr lang="es-ES" dirty="0">
              <a:latin typeface="Arial Rounded MT Bold" panose="020F0704030504030204" pitchFamily="34" charset="0"/>
            </a:endParaRPr>
          </a:p>
          <a:p>
            <a:r>
              <a:rPr lang="es-ES" dirty="0" smtClean="0">
                <a:latin typeface="Arial Rounded MT Bold" panose="020F0704030504030204" pitchFamily="34" charset="0"/>
              </a:rPr>
              <a:t>No hubo reforma económica </a:t>
            </a:r>
          </a:p>
          <a:p>
            <a:endParaRPr lang="es-ES" dirty="0" smtClean="0">
              <a:latin typeface="Arial Rounded MT Bold" panose="020F0704030504030204" pitchFamily="34" charset="0"/>
            </a:endParaRPr>
          </a:p>
          <a:p>
            <a:r>
              <a:rPr lang="es-ES" dirty="0" smtClean="0">
                <a:latin typeface="Arial Rounded MT Bold" panose="020F0704030504030204" pitchFamily="34" charset="0"/>
              </a:rPr>
              <a:t>Democracia liberal</a:t>
            </a:r>
          </a:p>
          <a:p>
            <a:pPr marL="0" indent="0">
              <a:buNone/>
            </a:pPr>
            <a:endParaRPr lang="es-ES" dirty="0">
              <a:latin typeface="Arial Rounded MT Bold" panose="020F0704030504030204" pitchFamily="34" charset="0"/>
            </a:endParaRPr>
          </a:p>
          <a:p>
            <a:endParaRPr lang="es-E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52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363205-BE2B-4C7F-8C8C-B872305D9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600" dirty="0">
                <a:solidFill>
                  <a:srgbClr val="C00000"/>
                </a:solidFill>
              </a:rPr>
              <a:t>PROBLEMÁTICA HISTÓRICA SIN RESOLVER</a:t>
            </a:r>
            <a:endParaRPr lang="es-ES" sz="3600" dirty="0">
              <a:solidFill>
                <a:srgbClr val="C00000"/>
              </a:solidFill>
            </a:endParaRPr>
          </a:p>
        </p:txBody>
      </p:sp>
      <p:graphicFrame>
        <p:nvGraphicFramePr>
          <p:cNvPr id="10" name="Marcador de contenido 9">
            <a:extLst>
              <a:ext uri="{FF2B5EF4-FFF2-40B4-BE49-F238E27FC236}">
                <a16:creationId xmlns:a16="http://schemas.microsoft.com/office/drawing/2014/main" id="{BEBAC62B-4BB9-4A80-8A16-46A776B0115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08630528"/>
              </p:ext>
            </p:extLst>
          </p:nvPr>
        </p:nvGraphicFramePr>
        <p:xfrm>
          <a:off x="4499992" y="2063750"/>
          <a:ext cx="3528392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E52572-9B92-40D9-AC47-68CD0E87CFF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5536" y="2063750"/>
            <a:ext cx="3528392" cy="3310835"/>
          </a:xfrm>
        </p:spPr>
        <p:txBody>
          <a:bodyPr>
            <a:normAutofit fontScale="85000" lnSpcReduction="20000"/>
          </a:bodyPr>
          <a:lstStyle/>
          <a:p>
            <a:r>
              <a:rPr lang="es-ES_tradnl" b="1" dirty="0">
                <a:latin typeface="Gill Sans MT" panose="020B0502020104020203" pitchFamily="34" charset="0"/>
              </a:rPr>
              <a:t>Libro blanco (1997</a:t>
            </a:r>
            <a:r>
              <a:rPr lang="es-ES_tradnl" b="1" dirty="0" smtClean="0">
                <a:latin typeface="Gill Sans MT" panose="020B0502020104020203" pitchFamily="34" charset="0"/>
              </a:rPr>
              <a:t>)</a:t>
            </a:r>
          </a:p>
          <a:p>
            <a:pPr marL="0" indent="0">
              <a:buNone/>
            </a:pPr>
            <a:endParaRPr lang="es-ES_tradnl" b="1" dirty="0">
              <a:latin typeface="Gill Sans MT" panose="020B0502020104020203" pitchFamily="34" charset="0"/>
            </a:endParaRPr>
          </a:p>
          <a:p>
            <a:r>
              <a:rPr lang="es-ES_tradnl" b="1" dirty="0">
                <a:latin typeface="Gill Sans MT" panose="020B0502020104020203" pitchFamily="34" charset="0"/>
              </a:rPr>
              <a:t>C</a:t>
            </a:r>
            <a:r>
              <a:rPr lang="es-ES" b="1" dirty="0" err="1">
                <a:latin typeface="Gill Sans MT" panose="020B0502020104020203" pitchFamily="34" charset="0"/>
              </a:rPr>
              <a:t>ompensación</a:t>
            </a:r>
            <a:r>
              <a:rPr lang="es-ES" b="1" dirty="0">
                <a:latin typeface="Gill Sans MT" panose="020B0502020104020203" pitchFamily="34" charset="0"/>
              </a:rPr>
              <a:t> a las víctimas del pasado</a:t>
            </a:r>
          </a:p>
          <a:p>
            <a:endParaRPr lang="es-ES_tradnl" b="1" dirty="0">
              <a:latin typeface="Gill Sans MT" panose="020B0502020104020203" pitchFamily="34" charset="0"/>
            </a:endParaRPr>
          </a:p>
          <a:p>
            <a:r>
              <a:rPr lang="es-ES_tradnl" b="1" dirty="0">
                <a:latin typeface="Gill Sans MT" panose="020B0502020104020203" pitchFamily="34" charset="0"/>
              </a:rPr>
              <a:t>7</a:t>
            </a:r>
            <a:r>
              <a:rPr lang="es-ES" b="1" dirty="0">
                <a:latin typeface="Gill Sans MT" panose="020B0502020104020203" pitchFamily="34" charset="0"/>
              </a:rPr>
              <a:t>9.687 </a:t>
            </a:r>
            <a:r>
              <a:rPr lang="es-ES" b="1" dirty="0" smtClean="0">
                <a:latin typeface="Gill Sans MT" panose="020B0502020104020203" pitchFamily="34" charset="0"/>
              </a:rPr>
              <a:t>demandas</a:t>
            </a:r>
          </a:p>
          <a:p>
            <a:endParaRPr lang="es-ES" b="1" dirty="0">
              <a:latin typeface="Gill Sans MT" panose="020B0502020104020203" pitchFamily="34" charset="0"/>
            </a:endParaRPr>
          </a:p>
          <a:p>
            <a:r>
              <a:rPr lang="es-ES" b="1" dirty="0" err="1" smtClean="0">
                <a:latin typeface="Gill Sans MT" panose="020B0502020104020203" pitchFamily="34" charset="0"/>
              </a:rPr>
              <a:t>Landless</a:t>
            </a:r>
            <a:r>
              <a:rPr lang="es-ES" b="1" dirty="0" smtClean="0">
                <a:latin typeface="Gill Sans MT" panose="020B0502020104020203" pitchFamily="34" charset="0"/>
              </a:rPr>
              <a:t> </a:t>
            </a:r>
            <a:r>
              <a:rPr lang="es-ES" b="1" dirty="0" err="1" smtClean="0">
                <a:latin typeface="Gill Sans MT" panose="020B0502020104020203" pitchFamily="34" charset="0"/>
              </a:rPr>
              <a:t>people´s</a:t>
            </a:r>
            <a:r>
              <a:rPr lang="es-ES" b="1" dirty="0" smtClean="0">
                <a:latin typeface="Gill Sans MT" panose="020B0502020104020203" pitchFamily="34" charset="0"/>
              </a:rPr>
              <a:t> </a:t>
            </a:r>
            <a:r>
              <a:rPr lang="es-ES" b="1" dirty="0" err="1" smtClean="0">
                <a:latin typeface="Gill Sans MT" panose="020B0502020104020203" pitchFamily="34" charset="0"/>
              </a:rPr>
              <a:t>movement</a:t>
            </a:r>
            <a:r>
              <a:rPr lang="es-ES" b="1" dirty="0" smtClean="0">
                <a:latin typeface="Gill Sans MT" panose="020B0502020104020203" pitchFamily="34" charset="0"/>
              </a:rPr>
              <a:t> (</a:t>
            </a:r>
            <a:r>
              <a:rPr lang="es-ES" b="1" dirty="0" err="1" smtClean="0">
                <a:latin typeface="Gill Sans MT" panose="020B0502020104020203" pitchFamily="34" charset="0"/>
              </a:rPr>
              <a:t>lpm</a:t>
            </a:r>
            <a:r>
              <a:rPr lang="es-ES" b="1" dirty="0" smtClean="0">
                <a:latin typeface="Gill Sans MT" panose="020B0502020104020203" pitchFamily="34" charset="0"/>
              </a:rPr>
              <a:t>)</a:t>
            </a:r>
            <a:endParaRPr lang="es-ES" b="1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s-ES" b="1" dirty="0" smtClean="0">
              <a:latin typeface="Gill Sans MT" panose="020B0502020104020203" pitchFamily="34" charset="0"/>
            </a:endParaRPr>
          </a:p>
          <a:p>
            <a:endParaRPr lang="es-ES" b="1" dirty="0">
              <a:latin typeface="Gill Sans MT" panose="020B0502020104020203" pitchFamily="34" charset="0"/>
            </a:endParaRPr>
          </a:p>
          <a:p>
            <a:endParaRPr lang="es-ES" b="1" dirty="0">
              <a:latin typeface="Gill Sans MT" panose="020B0502020104020203" pitchFamily="34" charset="0"/>
            </a:endParaRPr>
          </a:p>
          <a:p>
            <a:endParaRPr lang="es-ES_tradnl" dirty="0"/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853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514351" y="908720"/>
            <a:ext cx="7796030" cy="4465865"/>
          </a:xfrm>
        </p:spPr>
        <p:txBody>
          <a:bodyPr anchor="t">
            <a:normAutofit/>
          </a:bodyPr>
          <a:lstStyle/>
          <a:p>
            <a:r>
              <a:rPr lang="es-ES" dirty="0" smtClean="0">
                <a:latin typeface="Arial Rounded MT Bold" panose="020F0704030504030204" pitchFamily="34" charset="0"/>
              </a:rPr>
              <a:t>200 comunidades han conseguido la tierra de sus ancestros.</a:t>
            </a:r>
          </a:p>
          <a:p>
            <a:endParaRPr lang="es-ES" dirty="0">
              <a:latin typeface="Arial Rounded MT Bold" panose="020F0704030504030204" pitchFamily="34" charset="0"/>
            </a:endParaRPr>
          </a:p>
          <a:p>
            <a:r>
              <a:rPr lang="es-ES" dirty="0" smtClean="0">
                <a:latin typeface="Arial Rounded MT Bold" panose="020F0704030504030204" pitchFamily="34" charset="0"/>
              </a:rPr>
              <a:t>10.000 familias han recibido compensación económica.</a:t>
            </a:r>
          </a:p>
          <a:p>
            <a:endParaRPr lang="es-ES" dirty="0">
              <a:latin typeface="Arial Rounded MT Bold" panose="020F0704030504030204" pitchFamily="34" charset="0"/>
            </a:endParaRPr>
          </a:p>
          <a:p>
            <a:r>
              <a:rPr lang="es-ES" dirty="0" smtClean="0">
                <a:latin typeface="Arial Rounded MT Bold" panose="020F0704030504030204" pitchFamily="34" charset="0"/>
              </a:rPr>
              <a:t>Con respecto a los abusos y desalojos de las granjas comerciales no se ha tenido éxito. </a:t>
            </a:r>
          </a:p>
        </p:txBody>
      </p:sp>
    </p:spTree>
    <p:extLst>
      <p:ext uri="{BB962C8B-B14F-4D97-AF65-F5344CB8AC3E}">
        <p14:creationId xmlns:p14="http://schemas.microsoft.com/office/powerpoint/2010/main" val="377777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5B73D1-6080-40E1-B754-F25AFC9F7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942999"/>
          </a:xfrm>
        </p:spPr>
        <p:txBody>
          <a:bodyPr/>
          <a:lstStyle/>
          <a:p>
            <a:r>
              <a:rPr lang="es-ES_tradnl" sz="4000" dirty="0"/>
              <a:t>Protestas contra la esclavitud </a:t>
            </a:r>
            <a:br>
              <a:rPr lang="es-ES_tradnl" sz="4000" dirty="0"/>
            </a:br>
            <a:r>
              <a:rPr lang="es-ES_tradnl" sz="4000" dirty="0"/>
              <a:t>y lentitud de la reforma agraria</a:t>
            </a:r>
            <a:endParaRPr lang="es-ES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8EFDAE-84CA-459E-B10C-EEC63B8F33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1" y="1988840"/>
            <a:ext cx="7796030" cy="3672408"/>
          </a:xfrm>
        </p:spPr>
        <p:txBody>
          <a:bodyPr anchor="t">
            <a:normAutofit lnSpcReduction="10000"/>
          </a:bodyPr>
          <a:lstStyle/>
          <a:p>
            <a:r>
              <a:rPr lang="es-ES_tradnl" sz="2400" dirty="0" smtClean="0">
                <a:latin typeface="Arial Rounded MT Bold" panose="020F0704030504030204" pitchFamily="34" charset="0"/>
              </a:rPr>
              <a:t>Noviembre </a:t>
            </a:r>
            <a:r>
              <a:rPr lang="es-ES_tradnl" sz="2400" dirty="0">
                <a:latin typeface="Arial Rounded MT Bold" panose="020F0704030504030204" pitchFamily="34" charset="0"/>
              </a:rPr>
              <a:t>de 2012: provincia occidental del </a:t>
            </a:r>
            <a:r>
              <a:rPr lang="es-ES_tradnl" sz="2400" dirty="0" smtClean="0">
                <a:latin typeface="Arial Rounded MT Bold" panose="020F0704030504030204" pitchFamily="34" charset="0"/>
              </a:rPr>
              <a:t>cabo</a:t>
            </a:r>
          </a:p>
          <a:p>
            <a:endParaRPr lang="es-ES_tradnl" sz="2400" dirty="0">
              <a:latin typeface="Arial Rounded MT Bold" panose="020F0704030504030204" pitchFamily="34" charset="0"/>
            </a:endParaRPr>
          </a:p>
          <a:p>
            <a:r>
              <a:rPr lang="es-ES_tradnl" sz="2400" dirty="0">
                <a:latin typeface="Arial Rounded MT Bold" panose="020F0704030504030204" pitchFamily="34" charset="0"/>
              </a:rPr>
              <a:t>Huelgas</a:t>
            </a:r>
          </a:p>
          <a:p>
            <a:pPr marL="0" indent="0">
              <a:buNone/>
            </a:pPr>
            <a:endParaRPr lang="es-ES_tradnl" sz="2400" dirty="0">
              <a:latin typeface="Arial Rounded MT Bold" panose="020F0704030504030204" pitchFamily="34" charset="0"/>
            </a:endParaRPr>
          </a:p>
          <a:p>
            <a:r>
              <a:rPr lang="es-ES_tradnl" sz="2400" dirty="0">
                <a:latin typeface="Arial Rounded MT Bold" panose="020F0704030504030204" pitchFamily="34" charset="0"/>
              </a:rPr>
              <a:t>Represión violenta, insultos racistas y </a:t>
            </a:r>
            <a:r>
              <a:rPr lang="es-ES_tradnl" sz="2400" dirty="0" smtClean="0">
                <a:latin typeface="Arial Rounded MT Bold" panose="020F0704030504030204" pitchFamily="34" charset="0"/>
              </a:rPr>
              <a:t>sexistas</a:t>
            </a:r>
          </a:p>
          <a:p>
            <a:endParaRPr lang="es-ES_tradnl" sz="2400" dirty="0" smtClean="0">
              <a:latin typeface="Arial Rounded MT Bold" panose="020F0704030504030204" pitchFamily="34" charset="0"/>
            </a:endParaRPr>
          </a:p>
          <a:p>
            <a:r>
              <a:rPr lang="es-ES_tradnl" sz="2400" dirty="0">
                <a:latin typeface="Arial Rounded MT Bold" panose="020F0704030504030204" pitchFamily="34" charset="0"/>
              </a:rPr>
              <a:t>Agosto de 2012: 34 muertos</a:t>
            </a:r>
          </a:p>
          <a:p>
            <a:endParaRPr lang="es-ES_tradnl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42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4D526C-845A-4A33-9B96-C94150A7D1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1" y="836712"/>
            <a:ext cx="7796030" cy="4537873"/>
          </a:xfrm>
        </p:spPr>
        <p:txBody>
          <a:bodyPr/>
          <a:lstStyle/>
          <a:p>
            <a:pPr marL="0" indent="0">
              <a:buNone/>
            </a:pPr>
            <a:endParaRPr lang="es-ES_tradnl" sz="2800" dirty="0">
              <a:latin typeface="Arial Rounded MT Bold" panose="020F0704030504030204" pitchFamily="34" charset="0"/>
            </a:endParaRPr>
          </a:p>
          <a:p>
            <a:r>
              <a:rPr lang="es-ES_tradnl" sz="2800" dirty="0">
                <a:latin typeface="Arial Rounded MT Bold" panose="020F0704030504030204" pitchFamily="34" charset="0"/>
              </a:rPr>
              <a:t>100 años de esclavitud</a:t>
            </a:r>
          </a:p>
          <a:p>
            <a:endParaRPr lang="es-ES_tradnl" sz="2800" dirty="0">
              <a:latin typeface="Arial Rounded MT Bold" panose="020F0704030504030204" pitchFamily="34" charset="0"/>
            </a:endParaRPr>
          </a:p>
          <a:p>
            <a:r>
              <a:rPr lang="es-ES_tradnl" sz="2800" dirty="0" smtClean="0">
                <a:latin typeface="Arial Rounded MT Bold" panose="020F0704030504030204" pitchFamily="34" charset="0"/>
              </a:rPr>
              <a:t>Obreros/as </a:t>
            </a:r>
            <a:r>
              <a:rPr lang="es-ES_tradnl" sz="2800" dirty="0">
                <a:latin typeface="Arial Rounded MT Bold" panose="020F0704030504030204" pitchFamily="34" charset="0"/>
              </a:rPr>
              <a:t>agrícolas </a:t>
            </a:r>
            <a:r>
              <a:rPr lang="es-ES_tradnl" sz="2800" dirty="0" smtClean="0">
                <a:latin typeface="Arial Rounded MT Bold" panose="020F0704030504030204" pitchFamily="34" charset="0"/>
              </a:rPr>
              <a:t>explotados/as </a:t>
            </a:r>
            <a:r>
              <a:rPr lang="es-ES_tradnl" sz="2800" dirty="0">
                <a:latin typeface="Arial Rounded MT Bold" panose="020F0704030504030204" pitchFamily="34" charset="0"/>
              </a:rPr>
              <a:t>y proletariado </a:t>
            </a:r>
            <a:r>
              <a:rPr lang="es-ES_tradnl" sz="2800" dirty="0" smtClean="0">
                <a:latin typeface="Arial Rounded MT Bold" panose="020F0704030504030204" pitchFamily="34" charset="0"/>
              </a:rPr>
              <a:t>sudafricano</a:t>
            </a:r>
          </a:p>
          <a:p>
            <a:endParaRPr lang="es-ES_tradnl" sz="2800" dirty="0">
              <a:latin typeface="Arial Rounded MT Bold" panose="020F0704030504030204" pitchFamily="34" charset="0"/>
            </a:endParaRPr>
          </a:p>
          <a:p>
            <a:endParaRPr lang="es-ES" sz="2800" dirty="0">
              <a:latin typeface="Arial Rounded MT Bold" panose="020F070403050403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164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F27D9B-F7F6-4660-AF93-BE2D2356B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260649"/>
            <a:ext cx="7797662" cy="1224135"/>
          </a:xfrm>
        </p:spPr>
        <p:txBody>
          <a:bodyPr/>
          <a:lstStyle/>
          <a:p>
            <a:pPr algn="ctr"/>
            <a:r>
              <a:rPr lang="es-ES_tradnl" sz="3600" dirty="0"/>
              <a:t>Durban contra el cambio climático </a:t>
            </a:r>
            <a:endParaRPr lang="es-ES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D13739-C3C1-41EE-B115-7487C259B6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1" y="1484784"/>
            <a:ext cx="7796030" cy="3889801"/>
          </a:xfrm>
        </p:spPr>
        <p:txBody>
          <a:bodyPr>
            <a:normAutofit fontScale="92500" lnSpcReduction="20000"/>
          </a:bodyPr>
          <a:lstStyle/>
          <a:p>
            <a:r>
              <a:rPr lang="es-ES_tradnl" sz="2400" dirty="0">
                <a:latin typeface="Arial Rounded MT Bold" panose="020F0704030504030204" pitchFamily="34" charset="0"/>
              </a:rPr>
              <a:t>Paralela a la convención sobre el cambio climático de las naciones unidas (cop17</a:t>
            </a:r>
            <a:r>
              <a:rPr lang="es-ES_tradnl" sz="2400" dirty="0" smtClean="0">
                <a:latin typeface="Arial Rounded MT Bold" panose="020F0704030504030204" pitchFamily="34" charset="0"/>
              </a:rPr>
              <a:t>) de 2011</a:t>
            </a:r>
            <a:endParaRPr lang="es-ES_tradnl" sz="2400" dirty="0">
              <a:latin typeface="Arial Rounded MT Bold" panose="020F0704030504030204" pitchFamily="34" charset="0"/>
            </a:endParaRPr>
          </a:p>
          <a:p>
            <a:endParaRPr lang="es-ES_tradnl" sz="2400" dirty="0">
              <a:latin typeface="Arial Rounded MT Bold" panose="020F0704030504030204" pitchFamily="34" charset="0"/>
            </a:endParaRPr>
          </a:p>
          <a:p>
            <a:r>
              <a:rPr lang="es-ES_tradnl" sz="2400" dirty="0">
                <a:latin typeface="Arial Rounded MT Bold" panose="020F0704030504030204" pitchFamily="34" charset="0"/>
              </a:rPr>
              <a:t>Acabar con las emisiones del sistema agroalimentario</a:t>
            </a:r>
          </a:p>
          <a:p>
            <a:endParaRPr lang="es-ES_tradnl" sz="2400" dirty="0">
              <a:latin typeface="Arial Rounded MT Bold" panose="020F0704030504030204" pitchFamily="34" charset="0"/>
            </a:endParaRPr>
          </a:p>
          <a:p>
            <a:r>
              <a:rPr lang="es-ES_tradnl" sz="2400" dirty="0">
                <a:latin typeface="Arial Rounded MT Bold" panose="020F0704030504030204" pitchFamily="34" charset="0"/>
              </a:rPr>
              <a:t>Campesinado de la zona austral: principal afectado</a:t>
            </a:r>
          </a:p>
          <a:p>
            <a:endParaRPr lang="es-ES_tradnl" sz="2400" dirty="0">
              <a:latin typeface="Arial Rounded MT Bold" panose="020F0704030504030204" pitchFamily="34" charset="0"/>
            </a:endParaRPr>
          </a:p>
          <a:p>
            <a:r>
              <a:rPr lang="es-ES_tradnl" sz="2400" dirty="0">
                <a:latin typeface="Arial Rounded MT Bold" panose="020F0704030504030204" pitchFamily="34" charset="0"/>
              </a:rPr>
              <a:t>Solución: producción </a:t>
            </a:r>
            <a:r>
              <a:rPr lang="es-ES_tradnl" sz="2400" dirty="0" smtClean="0">
                <a:latin typeface="Arial Rounded MT Bold" panose="020F0704030504030204" pitchFamily="34" charset="0"/>
              </a:rPr>
              <a:t>agroecológica y variada , </a:t>
            </a:r>
            <a:r>
              <a:rPr lang="es-ES_tradnl" sz="2400" dirty="0">
                <a:latin typeface="Arial Rounded MT Bold" panose="020F0704030504030204" pitchFamily="34" charset="0"/>
              </a:rPr>
              <a:t>y </a:t>
            </a:r>
            <a:r>
              <a:rPr lang="es-ES_tradnl" sz="2400" dirty="0" smtClean="0">
                <a:latin typeface="Arial Rounded MT Bold" panose="020F0704030504030204" pitchFamily="34" charset="0"/>
              </a:rPr>
              <a:t>consumo local</a:t>
            </a:r>
            <a:endParaRPr lang="es-ES_tradnl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34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B944C6-9816-49B5-814F-634355B7B9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1" y="980728"/>
            <a:ext cx="7796030" cy="439385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s-ES_tradnl" sz="2800" dirty="0">
              <a:latin typeface="Arial Rounded MT Bold" panose="020F0704030504030204" pitchFamily="34" charset="0"/>
            </a:endParaRPr>
          </a:p>
          <a:p>
            <a:r>
              <a:rPr lang="es-ES_tradnl" sz="2800" dirty="0">
                <a:latin typeface="Arial Rounded MT Bold" panose="020F0704030504030204" pitchFamily="34" charset="0"/>
              </a:rPr>
              <a:t>Rechazo del mercado de carbono</a:t>
            </a:r>
          </a:p>
          <a:p>
            <a:endParaRPr lang="es-ES" sz="2800" dirty="0">
              <a:latin typeface="Arial Rounded MT Bold" panose="020F0704030504030204" pitchFamily="34" charset="0"/>
            </a:endParaRPr>
          </a:p>
          <a:p>
            <a:r>
              <a:rPr lang="es-ES_tradnl" sz="2800" dirty="0" err="1">
                <a:latin typeface="Arial Rounded MT Bold" panose="020F0704030504030204" pitchFamily="34" charset="0"/>
              </a:rPr>
              <a:t>Ogm</a:t>
            </a:r>
            <a:endParaRPr lang="es-ES_tradnl" sz="2800" dirty="0">
              <a:latin typeface="Arial Rounded MT Bold" panose="020F0704030504030204" pitchFamily="34" charset="0"/>
            </a:endParaRPr>
          </a:p>
          <a:p>
            <a:endParaRPr lang="es-ES_tradnl" sz="2800" dirty="0">
              <a:latin typeface="Arial Rounded MT Bold" panose="020F0704030504030204" pitchFamily="34" charset="0"/>
            </a:endParaRPr>
          </a:p>
          <a:p>
            <a:r>
              <a:rPr lang="es-ES_tradnl" sz="2800" dirty="0">
                <a:latin typeface="Arial Rounded MT Bold" panose="020F0704030504030204" pitchFamily="34" charset="0"/>
              </a:rPr>
              <a:t>Propuesta de una serie de medidas, apoyadas por las políticas públicas</a:t>
            </a:r>
          </a:p>
          <a:p>
            <a:endParaRPr lang="es-ES_tradnl" sz="2800" dirty="0"/>
          </a:p>
          <a:p>
            <a:endParaRPr lang="es-ES_tradnl" dirty="0"/>
          </a:p>
          <a:p>
            <a:endParaRPr lang="es-ES_tradnl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696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514351" y="404664"/>
            <a:ext cx="7796030" cy="4969921"/>
          </a:xfrm>
        </p:spPr>
        <p:txBody>
          <a:bodyPr/>
          <a:lstStyle/>
          <a:p>
            <a:pPr marL="82296" indent="0" algn="ctr">
              <a:buNone/>
            </a:pPr>
            <a:r>
              <a:rPr lang="es-ES" dirty="0" smtClean="0">
                <a:latin typeface="Arial Rounded MT Bold" panose="020F0704030504030204" pitchFamily="34" charset="0"/>
              </a:rPr>
              <a:t>“FENÓMENO HISTÓRICO CARACTERIZADO POR EL dominio </a:t>
            </a:r>
            <a:r>
              <a:rPr lang="es-ES" dirty="0">
                <a:latin typeface="Arial Rounded MT Bold" panose="020F0704030504030204" pitchFamily="34" charset="0"/>
              </a:rPr>
              <a:t>o influencia que las grandes potencias ejercen sobre los países descolonizados”. </a:t>
            </a:r>
          </a:p>
          <a:p>
            <a:pPr marL="0" indent="0">
              <a:buNone/>
            </a:pPr>
            <a:endParaRPr lang="es-ES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64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CA4285-9E21-45C6-81BC-EA9129B4B0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1" y="620688"/>
            <a:ext cx="7796030" cy="4753897"/>
          </a:xfrm>
        </p:spPr>
        <p:txBody>
          <a:bodyPr anchor="ctr">
            <a:normAutofit lnSpcReduction="10000"/>
          </a:bodyPr>
          <a:lstStyle/>
          <a:p>
            <a:r>
              <a:rPr lang="es-ES_tradnl" sz="2400" dirty="0">
                <a:latin typeface="Arial Rounded MT Bold" panose="020F0704030504030204" pitchFamily="34" charset="0"/>
              </a:rPr>
              <a:t>Contra la agricultura y la producción industrial </a:t>
            </a:r>
          </a:p>
          <a:p>
            <a:endParaRPr lang="es-ES_tradnl" sz="2400" dirty="0">
              <a:latin typeface="Arial Rounded MT Bold" panose="020F0704030504030204" pitchFamily="34" charset="0"/>
            </a:endParaRPr>
          </a:p>
          <a:p>
            <a:r>
              <a:rPr lang="es-ES_tradnl" sz="2400" dirty="0">
                <a:latin typeface="Arial Rounded MT Bold" panose="020F0704030504030204" pitchFamily="34" charset="0"/>
              </a:rPr>
              <a:t>Desplazamientos y desigualdad </a:t>
            </a:r>
          </a:p>
          <a:p>
            <a:pPr marL="0" indent="0">
              <a:buNone/>
            </a:pPr>
            <a:endParaRPr lang="es-ES_tradnl" sz="2400" dirty="0">
              <a:latin typeface="Arial Rounded MT Bold" panose="020F0704030504030204" pitchFamily="34" charset="0"/>
            </a:endParaRPr>
          </a:p>
          <a:p>
            <a:r>
              <a:rPr lang="es-ES_tradnl" sz="2400" dirty="0">
                <a:latin typeface="Arial Rounded MT Bold" panose="020F0704030504030204" pitchFamily="34" charset="0"/>
              </a:rPr>
              <a:t>Referencia: conferencia mundial de los pueblos sobre el cambio climático y los derechos de la madre tierra (</a:t>
            </a:r>
            <a:r>
              <a:rPr lang="es-ES_tradnl" sz="2400" dirty="0" err="1">
                <a:latin typeface="Arial Rounded MT Bold" panose="020F0704030504030204" pitchFamily="34" charset="0"/>
              </a:rPr>
              <a:t>bolivia</a:t>
            </a:r>
            <a:r>
              <a:rPr lang="es-ES_tradnl" sz="2400" dirty="0">
                <a:latin typeface="Arial Rounded MT Bold" panose="020F0704030504030204" pitchFamily="34" charset="0"/>
              </a:rPr>
              <a:t>)</a:t>
            </a:r>
          </a:p>
          <a:p>
            <a:endParaRPr lang="es-ES_tradnl" sz="2400" dirty="0">
              <a:latin typeface="Arial Rounded MT Bold" panose="020F0704030504030204" pitchFamily="34" charset="0"/>
            </a:endParaRPr>
          </a:p>
          <a:p>
            <a:r>
              <a:rPr lang="es-ES_tradnl" sz="2400" dirty="0">
                <a:latin typeface="Arial Rounded MT Bold" panose="020F0704030504030204" pitchFamily="34" charset="0"/>
              </a:rPr>
              <a:t>Marcha contra el cambio climático</a:t>
            </a:r>
            <a:endParaRPr lang="es-ES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67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157A42-F128-4ADE-BC56-D58A82504E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err="1"/>
              <a:t>zimbabue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200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independencia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 anchor="t">
            <a:normAutofit/>
          </a:bodyPr>
          <a:lstStyle/>
          <a:p>
            <a:r>
              <a:rPr lang="es-ES" dirty="0" smtClean="0">
                <a:latin typeface="Arial Rounded MT Bold" panose="020F0704030504030204" pitchFamily="34" charset="0"/>
              </a:rPr>
              <a:t>6.000 </a:t>
            </a:r>
            <a:r>
              <a:rPr lang="es-ES" dirty="0">
                <a:latin typeface="Arial Rounded MT Bold" panose="020F0704030504030204" pitchFamily="34" charset="0"/>
              </a:rPr>
              <a:t>granjeros blancos controlaban un 42% de la tierra.</a:t>
            </a:r>
          </a:p>
          <a:p>
            <a:pPr marL="82296" indent="0">
              <a:buNone/>
            </a:pPr>
            <a:r>
              <a:rPr lang="es-ES" dirty="0">
                <a:latin typeface="Arial Rounded MT Bold" panose="020F0704030504030204" pitchFamily="34" charset="0"/>
              </a:rPr>
              <a:t> </a:t>
            </a:r>
          </a:p>
          <a:p>
            <a:r>
              <a:rPr lang="es-ES" b="1" dirty="0">
                <a:latin typeface="Arial Rounded MT Bold" panose="020F0704030504030204" pitchFamily="34" charset="0"/>
              </a:rPr>
              <a:t>Lancaster </a:t>
            </a:r>
            <a:r>
              <a:rPr lang="es-ES" b="1" dirty="0" smtClean="0">
                <a:latin typeface="Arial Rounded MT Bold" panose="020F0704030504030204" pitchFamily="34" charset="0"/>
              </a:rPr>
              <a:t> </a:t>
            </a:r>
            <a:r>
              <a:rPr lang="es-ES" b="1" dirty="0" err="1" smtClean="0">
                <a:latin typeface="Arial Rounded MT Bold" panose="020F0704030504030204" pitchFamily="34" charset="0"/>
              </a:rPr>
              <a:t>House</a:t>
            </a:r>
            <a:r>
              <a:rPr lang="es-ES" b="1" dirty="0">
                <a:latin typeface="Arial Rounded MT Bold" panose="020F0704030504030204" pitchFamily="34" charset="0"/>
              </a:rPr>
              <a:t>: </a:t>
            </a:r>
            <a:r>
              <a:rPr lang="es-ES" dirty="0">
                <a:latin typeface="Arial Rounded MT Bold" panose="020F0704030504030204" pitchFamily="34" charset="0"/>
              </a:rPr>
              <a:t>“vende quien quiere, compra quien quiere”. </a:t>
            </a:r>
          </a:p>
          <a:p>
            <a:endParaRPr lang="es-ES" dirty="0">
              <a:latin typeface="Arial Rounded MT Bold" panose="020F0704030504030204" pitchFamily="34" charset="0"/>
            </a:endParaRPr>
          </a:p>
          <a:p>
            <a:r>
              <a:rPr lang="es-ES" b="1" dirty="0" smtClean="0">
                <a:latin typeface="Arial Rounded MT Bold" panose="020F0704030504030204" pitchFamily="34" charset="0"/>
              </a:rPr>
              <a:t>Proceso de restablecimiento de la tierra por </a:t>
            </a:r>
            <a:r>
              <a:rPr lang="es-ES" b="1" smtClean="0">
                <a:latin typeface="Arial Rounded MT Bold" panose="020F0704030504030204" pitchFamily="34" charset="0"/>
              </a:rPr>
              <a:t>la vía: </a:t>
            </a:r>
            <a:r>
              <a:rPr lang="es-ES" dirty="0">
                <a:latin typeface="Arial Rounded MT Bold" panose="020F0704030504030204" pitchFamily="34" charset="0"/>
              </a:rPr>
              <a:t>en 1996, 71.000 familias asentadas en 3,5 millones de hectáreas. </a:t>
            </a:r>
          </a:p>
          <a:p>
            <a:pPr marL="0" indent="0">
              <a:buNone/>
            </a:pPr>
            <a:endParaRPr lang="es-E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62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514351" y="476672"/>
            <a:ext cx="7796030" cy="489791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s-ES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s-ES" dirty="0" smtClean="0">
              <a:latin typeface="Arial Rounded MT Bold" panose="020F0704030504030204" pitchFamily="34" charset="0"/>
            </a:endParaRPr>
          </a:p>
          <a:p>
            <a:r>
              <a:rPr lang="es-ES" dirty="0" smtClean="0">
                <a:latin typeface="Arial Rounded MT Bold" panose="020F0704030504030204" pitchFamily="34" charset="0"/>
              </a:rPr>
              <a:t>Años 90: Programa de ajuste estructural</a:t>
            </a:r>
          </a:p>
          <a:p>
            <a:pPr marL="0" indent="0">
              <a:buNone/>
            </a:pPr>
            <a:endParaRPr lang="es-ES" dirty="0" smtClean="0">
              <a:latin typeface="Arial Rounded MT Bold" panose="020F0704030504030204" pitchFamily="34" charset="0"/>
            </a:endParaRPr>
          </a:p>
          <a:p>
            <a:r>
              <a:rPr lang="es-ES" dirty="0" smtClean="0">
                <a:latin typeface="Arial Rounded MT Bold" panose="020F0704030504030204" pitchFamily="34" charset="0"/>
              </a:rPr>
              <a:t>1997: gran apoyo social</a:t>
            </a:r>
          </a:p>
          <a:p>
            <a:pPr marL="0" indent="0">
              <a:buNone/>
            </a:pPr>
            <a:endParaRPr lang="es-ES" dirty="0" smtClean="0">
              <a:latin typeface="Arial Rounded MT Bold" panose="020F0704030504030204" pitchFamily="34" charset="0"/>
            </a:endParaRPr>
          </a:p>
          <a:p>
            <a:r>
              <a:rPr lang="es-ES" dirty="0" smtClean="0">
                <a:latin typeface="Arial Rounded MT Bold" panose="020F0704030504030204" pitchFamily="34" charset="0"/>
              </a:rPr>
              <a:t>1998: radicalización del </a:t>
            </a:r>
            <a:r>
              <a:rPr lang="es-ES" dirty="0" err="1" smtClean="0">
                <a:latin typeface="Arial Rounded MT Bold" panose="020F0704030504030204" pitchFamily="34" charset="0"/>
              </a:rPr>
              <a:t>zanu-pf</a:t>
            </a:r>
            <a:endParaRPr lang="es-ES" dirty="0" smtClean="0">
              <a:latin typeface="Arial Rounded MT Bold" panose="020F0704030504030204" pitchFamily="34" charset="0"/>
            </a:endParaRPr>
          </a:p>
          <a:p>
            <a:endParaRPr lang="es-ES" dirty="0">
              <a:latin typeface="Arial Rounded MT Bold" panose="020F0704030504030204" pitchFamily="34" charset="0"/>
            </a:endParaRPr>
          </a:p>
          <a:p>
            <a:r>
              <a:rPr lang="es-ES" dirty="0">
                <a:latin typeface="Arial Rounded MT Bold" panose="020F0704030504030204" pitchFamily="34" charset="0"/>
              </a:rPr>
              <a:t>Crisis económica</a:t>
            </a:r>
          </a:p>
          <a:p>
            <a:endParaRPr lang="es-ES" dirty="0" smtClean="0">
              <a:latin typeface="Arial Rounded MT Bold" panose="020F070403050403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986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514351" y="548680"/>
            <a:ext cx="7796030" cy="4825905"/>
          </a:xfrm>
        </p:spPr>
        <p:txBody>
          <a:bodyPr anchor="t"/>
          <a:lstStyle/>
          <a:p>
            <a:endParaRPr lang="es-ES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s-ES" dirty="0" smtClean="0">
              <a:latin typeface="Arial Rounded MT Bold" panose="020F0704030504030204" pitchFamily="34" charset="0"/>
            </a:endParaRPr>
          </a:p>
          <a:p>
            <a:r>
              <a:rPr lang="es-ES" dirty="0" smtClean="0">
                <a:latin typeface="Arial Rounded MT Bold" panose="020F0704030504030204" pitchFamily="34" charset="0"/>
              </a:rPr>
              <a:t>Año 2000: 1.700 ocupaciones </a:t>
            </a:r>
          </a:p>
          <a:p>
            <a:pPr lvl="1"/>
            <a:r>
              <a:rPr lang="es-ES" dirty="0" smtClean="0">
                <a:latin typeface="Arial Rounded MT Bold" panose="020F0704030504030204" pitchFamily="34" charset="0"/>
              </a:rPr>
              <a:t>300 de ellas fueron violentas</a:t>
            </a:r>
          </a:p>
          <a:p>
            <a:pPr lvl="1"/>
            <a:endParaRPr lang="es-ES" dirty="0" smtClean="0">
              <a:latin typeface="Arial Rounded MT Bold" panose="020F0704030504030204" pitchFamily="34" charset="0"/>
            </a:endParaRPr>
          </a:p>
          <a:p>
            <a:endParaRPr lang="es-ES" dirty="0">
              <a:latin typeface="Arial Rounded MT Bold" panose="020F0704030504030204" pitchFamily="34" charset="0"/>
            </a:endParaRPr>
          </a:p>
          <a:p>
            <a:r>
              <a:rPr lang="es-ES" dirty="0" smtClean="0">
                <a:latin typeface="Arial Rounded MT Bold" panose="020F0704030504030204" pitchFamily="34" charset="0"/>
              </a:rPr>
              <a:t>Numerosos grupos participaron en las ocupaciones</a:t>
            </a:r>
          </a:p>
          <a:p>
            <a:endParaRPr lang="es-ES" dirty="0">
              <a:latin typeface="Arial Rounded MT Bold" panose="020F0704030504030204" pitchFamily="34" charset="0"/>
            </a:endParaRPr>
          </a:p>
          <a:p>
            <a:endParaRPr lang="es-E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80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514351" y="620688"/>
            <a:ext cx="7796030" cy="4753897"/>
          </a:xfrm>
        </p:spPr>
        <p:txBody>
          <a:bodyPr anchor="t">
            <a:normAutofit/>
          </a:bodyPr>
          <a:lstStyle/>
          <a:p>
            <a:r>
              <a:rPr lang="es-ES" dirty="0" smtClean="0">
                <a:latin typeface="Arial Rounded MT Bold" panose="020F0704030504030204" pitchFamily="34" charset="0"/>
              </a:rPr>
              <a:t>Enero de 2002: se aprueba un total de 7, 3 millones de ha. en 3.074 granjas y 114.830 familias ya habían sido reubicadas en 4,37 millones de ha.</a:t>
            </a:r>
          </a:p>
          <a:p>
            <a:pPr marL="0" indent="0">
              <a:buNone/>
            </a:pPr>
            <a:endParaRPr lang="es-ES" dirty="0" smtClean="0">
              <a:latin typeface="Arial Rounded MT Bold" panose="020F0704030504030204" pitchFamily="34" charset="0"/>
            </a:endParaRPr>
          </a:p>
          <a:p>
            <a:r>
              <a:rPr lang="es-ES" dirty="0" smtClean="0">
                <a:latin typeface="Arial Rounded MT Bold" panose="020F0704030504030204" pitchFamily="34" charset="0"/>
              </a:rPr>
              <a:t>La sociedad civil quedó al margen de las ocupaciones</a:t>
            </a:r>
          </a:p>
          <a:p>
            <a:pPr marL="0" indent="0">
              <a:buNone/>
            </a:pPr>
            <a:endParaRPr lang="es-ES" dirty="0" smtClean="0">
              <a:latin typeface="Arial Rounded MT Bold" panose="020F0704030504030204" pitchFamily="34" charset="0"/>
            </a:endParaRPr>
          </a:p>
          <a:p>
            <a:r>
              <a:rPr lang="es-ES" dirty="0" smtClean="0">
                <a:latin typeface="Arial Rounded MT Bold" panose="020F0704030504030204" pitchFamily="34" charset="0"/>
              </a:rPr>
              <a:t>Las </a:t>
            </a:r>
            <a:r>
              <a:rPr lang="es-ES" dirty="0" err="1" smtClean="0">
                <a:latin typeface="Arial Rounded MT Bold" panose="020F0704030504030204" pitchFamily="34" charset="0"/>
              </a:rPr>
              <a:t>ongS</a:t>
            </a:r>
            <a:r>
              <a:rPr lang="es-ES" dirty="0" smtClean="0">
                <a:latin typeface="Arial Rounded MT Bold" panose="020F0704030504030204" pitchFamily="34" charset="0"/>
              </a:rPr>
              <a:t> ignoraron el problema de la redistribución</a:t>
            </a:r>
          </a:p>
        </p:txBody>
      </p:sp>
    </p:spTree>
    <p:extLst>
      <p:ext uri="{BB962C8B-B14F-4D97-AF65-F5344CB8AC3E}">
        <p14:creationId xmlns:p14="http://schemas.microsoft.com/office/powerpoint/2010/main" val="152182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514351" y="332656"/>
            <a:ext cx="7796030" cy="5041929"/>
          </a:xfrm>
        </p:spPr>
        <p:txBody>
          <a:bodyPr anchor="ctr"/>
          <a:lstStyle/>
          <a:p>
            <a:pPr marL="0" indent="0">
              <a:buNone/>
            </a:pPr>
            <a:endParaRPr lang="es-ES" sz="2800" dirty="0" smtClean="0">
              <a:latin typeface="Arial Rounded MT Bold" panose="020F0704030504030204" pitchFamily="34" charset="0"/>
            </a:endParaRPr>
          </a:p>
          <a:p>
            <a:r>
              <a:rPr lang="es-ES" sz="2800" dirty="0" smtClean="0">
                <a:latin typeface="Arial Rounded MT Bold" panose="020F0704030504030204" pitchFamily="34" charset="0"/>
              </a:rPr>
              <a:t>1998</a:t>
            </a:r>
            <a:r>
              <a:rPr lang="es-ES" sz="2800" dirty="0">
                <a:latin typeface="Arial Rounded MT Bold" panose="020F0704030504030204" pitchFamily="34" charset="0"/>
              </a:rPr>
              <a:t>:</a:t>
            </a:r>
          </a:p>
          <a:p>
            <a:pPr lvl="1"/>
            <a:r>
              <a:rPr lang="es-ES" sz="2400" dirty="0">
                <a:latin typeface="Arial Rounded MT Bold" panose="020F0704030504030204" pitchFamily="34" charset="0"/>
              </a:rPr>
              <a:t> </a:t>
            </a:r>
            <a:r>
              <a:rPr lang="es-ES" sz="2400" dirty="0" err="1">
                <a:latin typeface="Arial Rounded MT Bold" panose="020F0704030504030204" pitchFamily="34" charset="0"/>
              </a:rPr>
              <a:t>women</a:t>
            </a:r>
            <a:r>
              <a:rPr lang="es-ES" sz="2400" dirty="0">
                <a:latin typeface="Arial Rounded MT Bold" panose="020F0704030504030204" pitchFamily="34" charset="0"/>
              </a:rPr>
              <a:t> </a:t>
            </a:r>
            <a:r>
              <a:rPr lang="es-ES" sz="2400" dirty="0" err="1">
                <a:latin typeface="Arial Rounded MT Bold" panose="020F0704030504030204" pitchFamily="34" charset="0"/>
              </a:rPr>
              <a:t>coalition</a:t>
            </a:r>
            <a:r>
              <a:rPr lang="es-ES" sz="2400" dirty="0">
                <a:latin typeface="Arial Rounded MT Bold" panose="020F0704030504030204" pitchFamily="34" charset="0"/>
              </a:rPr>
              <a:t> </a:t>
            </a:r>
          </a:p>
          <a:p>
            <a:pPr lvl="1"/>
            <a:r>
              <a:rPr lang="es-ES" sz="2400" dirty="0" err="1">
                <a:latin typeface="Arial Rounded MT Bold" panose="020F0704030504030204" pitchFamily="34" charset="0"/>
              </a:rPr>
              <a:t>Women</a:t>
            </a:r>
            <a:r>
              <a:rPr lang="es-ES" sz="2400" dirty="0">
                <a:latin typeface="Arial Rounded MT Bold" panose="020F0704030504030204" pitchFamily="34" charset="0"/>
              </a:rPr>
              <a:t> </a:t>
            </a:r>
            <a:r>
              <a:rPr lang="es-ES" sz="2400" dirty="0" err="1">
                <a:latin typeface="Arial Rounded MT Bold" panose="020F0704030504030204" pitchFamily="34" charset="0"/>
              </a:rPr>
              <a:t>land</a:t>
            </a:r>
            <a:r>
              <a:rPr lang="es-ES" sz="2400" dirty="0">
                <a:latin typeface="Arial Rounded MT Bold" panose="020F0704030504030204" pitchFamily="34" charset="0"/>
              </a:rPr>
              <a:t> lobby </a:t>
            </a:r>
            <a:r>
              <a:rPr lang="es-ES" sz="2400" dirty="0" err="1" smtClean="0">
                <a:latin typeface="Arial Rounded MT Bold" panose="020F0704030504030204" pitchFamily="34" charset="0"/>
              </a:rPr>
              <a:t>group</a:t>
            </a:r>
            <a:endParaRPr lang="es-ES" sz="2400" dirty="0" smtClean="0">
              <a:latin typeface="Arial Rounded MT Bold" panose="020F0704030504030204" pitchFamily="34" charset="0"/>
            </a:endParaRPr>
          </a:p>
          <a:p>
            <a:pPr lvl="1"/>
            <a:endParaRPr lang="es-ES" sz="2400" dirty="0" smtClean="0">
              <a:latin typeface="Arial Rounded MT Bold" panose="020F0704030504030204" pitchFamily="34" charset="0"/>
            </a:endParaRPr>
          </a:p>
          <a:p>
            <a:r>
              <a:rPr lang="es-ES" sz="2800" dirty="0" smtClean="0">
                <a:latin typeface="Arial Rounded MT Bold" panose="020F0704030504030204" pitchFamily="34" charset="0"/>
              </a:rPr>
              <a:t>2000: </a:t>
            </a:r>
          </a:p>
          <a:p>
            <a:pPr lvl="1"/>
            <a:r>
              <a:rPr lang="es-ES" sz="2400" dirty="0">
                <a:latin typeface="Arial Rounded MT Bold" panose="020F0704030504030204" pitchFamily="34" charset="0"/>
              </a:rPr>
              <a:t>	</a:t>
            </a:r>
            <a:r>
              <a:rPr lang="es-ES" sz="2400" dirty="0" err="1" smtClean="0">
                <a:latin typeface="Arial Rounded MT Bold" panose="020F0704030504030204" pitchFamily="34" charset="0"/>
              </a:rPr>
              <a:t>inyika</a:t>
            </a:r>
            <a:r>
              <a:rPr lang="es-ES" sz="2400" dirty="0" smtClean="0">
                <a:latin typeface="Arial Rounded MT Bold" panose="020F0704030504030204" pitchFamily="34" charset="0"/>
              </a:rPr>
              <a:t> trust</a:t>
            </a:r>
            <a:endParaRPr lang="es-ES" sz="2400" dirty="0">
              <a:latin typeface="Arial Rounded MT Bold" panose="020F0704030504030204" pitchFamily="34" charset="0"/>
            </a:endParaRPr>
          </a:p>
          <a:p>
            <a:pPr lvl="1"/>
            <a:endParaRPr lang="es-ES" sz="24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981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Zimsoff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r>
              <a:rPr lang="es-ES" b="1" dirty="0" smtClean="0">
                <a:latin typeface="Arial Rounded MT Bold" panose="020F0704030504030204" pitchFamily="34" charset="0"/>
              </a:rPr>
              <a:t>Agriculturas </a:t>
            </a:r>
            <a:r>
              <a:rPr lang="es-ES" b="1" dirty="0">
                <a:latin typeface="Arial Rounded MT Bold" panose="020F0704030504030204" pitchFamily="34" charset="0"/>
              </a:rPr>
              <a:t>de aprendizaje</a:t>
            </a:r>
          </a:p>
          <a:p>
            <a:endParaRPr lang="es-ES" b="1" dirty="0">
              <a:latin typeface="Arial Rounded MT Bold" panose="020F0704030504030204" pitchFamily="34" charset="0"/>
            </a:endParaRPr>
          </a:p>
          <a:p>
            <a:pPr lvl="1"/>
            <a:r>
              <a:rPr lang="es-ES" dirty="0" smtClean="0">
                <a:latin typeface="Arial Rounded MT Bold" panose="020F0704030504030204" pitchFamily="34" charset="0"/>
              </a:rPr>
              <a:t>RED ECOLÓGICA PELUM Y ORGANIZACIÓN DE DESARROLLO ENDÓGENO SHASHE</a:t>
            </a:r>
          </a:p>
          <a:p>
            <a:pPr marL="457200" lvl="1" indent="0">
              <a:buNone/>
            </a:pPr>
            <a:endParaRPr lang="es-ES" dirty="0">
              <a:latin typeface="Arial Rounded MT Bold" panose="020F0704030504030204" pitchFamily="34" charset="0"/>
            </a:endParaRPr>
          </a:p>
          <a:p>
            <a:pPr lvl="1"/>
            <a:r>
              <a:rPr lang="es-ES" dirty="0">
                <a:latin typeface="Arial Rounded MT Bold" panose="020F0704030504030204" pitchFamily="34" charset="0"/>
              </a:rPr>
              <a:t>Transmisión de saberes entre iguales, basado en la </a:t>
            </a:r>
            <a:r>
              <a:rPr lang="es-ES" dirty="0" smtClean="0">
                <a:latin typeface="Arial Rounded MT Bold" panose="020F0704030504030204" pitchFamily="34" charset="0"/>
              </a:rPr>
              <a:t>comunidad</a:t>
            </a:r>
            <a:endParaRPr lang="es-ES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68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268760"/>
            <a:ext cx="3347865" cy="144029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FERIA DE SEMILLAS LOCALES</a:t>
            </a: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764704"/>
            <a:ext cx="5040560" cy="4248472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707904" y="5085184"/>
            <a:ext cx="4699840" cy="289402"/>
          </a:xfrm>
        </p:spPr>
        <p:txBody>
          <a:bodyPr>
            <a:noAutofit/>
          </a:bodyPr>
          <a:lstStyle/>
          <a:p>
            <a:pPr algn="r"/>
            <a:r>
              <a:rPr lang="es-ES" sz="900" cap="none" dirty="0" smtClean="0">
                <a:latin typeface="Arial Rounded MT Bold" panose="020F0704030504030204" pitchFamily="34" charset="0"/>
              </a:rPr>
              <a:t>Origen: redes sociales, vía ”</a:t>
            </a:r>
            <a:r>
              <a:rPr lang="es-ES" sz="900" cap="none" dirty="0" err="1" smtClean="0">
                <a:latin typeface="Arial Rounded MT Bold" panose="020F0704030504030204" pitchFamily="34" charset="0"/>
              </a:rPr>
              <a:t>Nationsl</a:t>
            </a:r>
            <a:r>
              <a:rPr lang="es-ES" sz="900" cap="none" dirty="0" smtClean="0">
                <a:latin typeface="Arial Rounded MT Bold" panose="020F0704030504030204" pitchFamily="34" charset="0"/>
              </a:rPr>
              <a:t>  </a:t>
            </a:r>
            <a:r>
              <a:rPr lang="es-ES" sz="900" cap="none" dirty="0" err="1" smtClean="0">
                <a:latin typeface="Arial Rounded MT Bold" panose="020F0704030504030204" pitchFamily="34" charset="0"/>
              </a:rPr>
              <a:t>family</a:t>
            </a:r>
            <a:r>
              <a:rPr lang="es-ES" sz="900" cap="none" dirty="0" smtClean="0">
                <a:latin typeface="Arial Rounded MT Bold" panose="020F0704030504030204" pitchFamily="34" charset="0"/>
              </a:rPr>
              <a:t> </a:t>
            </a:r>
            <a:r>
              <a:rPr lang="es-ES" sz="900" cap="none" dirty="0" err="1" smtClean="0">
                <a:latin typeface="Arial Rounded MT Bold" panose="020F0704030504030204" pitchFamily="34" charset="0"/>
              </a:rPr>
              <a:t>farm</a:t>
            </a:r>
            <a:r>
              <a:rPr lang="es-ES" sz="900" cap="none" dirty="0" smtClean="0">
                <a:latin typeface="Arial Rounded MT Bold" panose="020F0704030504030204" pitchFamily="34" charset="0"/>
              </a:rPr>
              <a:t> </a:t>
            </a:r>
            <a:r>
              <a:rPr lang="es-ES" sz="900" cap="none" dirty="0" err="1" smtClean="0">
                <a:latin typeface="Arial Rounded MT Bold" panose="020F0704030504030204" pitchFamily="34" charset="0"/>
              </a:rPr>
              <a:t>coalition</a:t>
            </a:r>
            <a:r>
              <a:rPr lang="es-ES" sz="900" cap="none" dirty="0" smtClean="0">
                <a:latin typeface="Arial Rounded MT Bold" panose="020F0704030504030204" pitchFamily="34" charset="0"/>
              </a:rPr>
              <a:t>”</a:t>
            </a:r>
            <a:endParaRPr lang="es-ES" sz="900" cap="none" dirty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 smtClean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 smtClean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 smtClean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 smtClean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 smtClean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 smtClean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 smtClean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 smtClean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 smtClean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 smtClean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 smtClean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 smtClean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 smtClean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 smtClean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 smtClean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 smtClean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 smtClean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 smtClean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 smtClean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 smtClean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 smtClean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 smtClean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 smtClean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 smtClean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>
              <a:latin typeface="Arial Rounded MT Bold" panose="020F0704030504030204" pitchFamily="34" charset="0"/>
            </a:endParaRPr>
          </a:p>
          <a:p>
            <a:pPr algn="r"/>
            <a:endParaRPr lang="es-ES" sz="700" cap="none" dirty="0" smtClean="0">
              <a:latin typeface="Arial Rounded MT Bold" panose="020F0704030504030204" pitchFamily="34" charset="0"/>
            </a:endParaRPr>
          </a:p>
          <a:p>
            <a:pPr algn="r"/>
            <a:r>
              <a:rPr lang="es-ES" sz="700" cap="none" dirty="0">
                <a:latin typeface="Arial Rounded MT Bold" panose="020F0704030504030204" pitchFamily="34" charset="0"/>
              </a:rPr>
              <a:t>,</a:t>
            </a:r>
            <a:r>
              <a:rPr lang="es-ES" sz="700" cap="none" dirty="0" smtClean="0">
                <a:latin typeface="Arial Rounded MT Bold" panose="020F0704030504030204" pitchFamily="34" charset="0"/>
              </a:rPr>
              <a:t> </a:t>
            </a:r>
            <a:endParaRPr lang="es-ES" sz="700" cap="none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33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76055" y="1412776"/>
            <a:ext cx="3600401" cy="1440160"/>
          </a:xfrm>
        </p:spPr>
        <p:txBody>
          <a:bodyPr/>
          <a:lstStyle/>
          <a:p>
            <a:pPr algn="ctr"/>
            <a:r>
              <a:rPr lang="es-ES" dirty="0" smtClean="0"/>
              <a:t>FERIA DE SEMILLAS LOCALES</a:t>
            </a: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764704"/>
            <a:ext cx="4345682" cy="4176465"/>
          </a:xfrm>
        </p:spPr>
      </p:pic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>
          <a:xfrm>
            <a:off x="467544" y="5013176"/>
            <a:ext cx="3814904" cy="289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900" dirty="0" smtClean="0">
                <a:latin typeface="Arial Rounded MT Bold" panose="020F0704030504030204" pitchFamily="34" charset="0"/>
              </a:rPr>
              <a:t>O</a:t>
            </a:r>
            <a:r>
              <a:rPr lang="es-ES" sz="900" cap="none" dirty="0" smtClean="0">
                <a:latin typeface="Arial Rounded MT Bold" panose="020F0704030504030204" pitchFamily="34" charset="0"/>
              </a:rPr>
              <a:t>rigen: redes sociales, vía “</a:t>
            </a:r>
            <a:r>
              <a:rPr lang="es-ES" sz="900" cap="none" dirty="0" err="1" smtClean="0">
                <a:latin typeface="Arial Rounded MT Bold" panose="020F0704030504030204" pitchFamily="34" charset="0"/>
              </a:rPr>
              <a:t>National</a:t>
            </a:r>
            <a:r>
              <a:rPr lang="es-ES" sz="900" cap="none" dirty="0" smtClean="0">
                <a:latin typeface="Arial Rounded MT Bold" panose="020F0704030504030204" pitchFamily="34" charset="0"/>
              </a:rPr>
              <a:t> </a:t>
            </a:r>
            <a:r>
              <a:rPr lang="es-ES" sz="900" cap="none" dirty="0" err="1" smtClean="0">
                <a:latin typeface="Arial Rounded MT Bold" panose="020F0704030504030204" pitchFamily="34" charset="0"/>
              </a:rPr>
              <a:t>family</a:t>
            </a:r>
            <a:r>
              <a:rPr lang="es-ES" sz="900" cap="none" dirty="0" smtClean="0">
                <a:latin typeface="Arial Rounded MT Bold" panose="020F0704030504030204" pitchFamily="34" charset="0"/>
              </a:rPr>
              <a:t> </a:t>
            </a:r>
            <a:r>
              <a:rPr lang="es-ES" sz="900" cap="none" dirty="0" err="1" smtClean="0">
                <a:latin typeface="Arial Rounded MT Bold" panose="020F0704030504030204" pitchFamily="34" charset="0"/>
              </a:rPr>
              <a:t>farm</a:t>
            </a:r>
            <a:r>
              <a:rPr lang="es-ES" sz="900" cap="none" dirty="0" smtClean="0">
                <a:latin typeface="Arial Rounded MT Bold" panose="020F0704030504030204" pitchFamily="34" charset="0"/>
              </a:rPr>
              <a:t> </a:t>
            </a:r>
            <a:r>
              <a:rPr lang="es-ES" sz="900" cap="none" dirty="0" err="1" smtClean="0">
                <a:latin typeface="Arial Rounded MT Bold" panose="020F0704030504030204" pitchFamily="34" charset="0"/>
              </a:rPr>
              <a:t>coalition</a:t>
            </a:r>
            <a:r>
              <a:rPr lang="es-ES" sz="900" cap="none" dirty="0" smtClean="0">
                <a:latin typeface="Arial Rounded MT Bold" panose="020F0704030504030204" pitchFamily="34" charset="0"/>
              </a:rPr>
              <a:t>”</a:t>
            </a:r>
            <a:endParaRPr lang="es-ES" sz="900" cap="none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40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514351" y="476672"/>
            <a:ext cx="7796030" cy="5544616"/>
          </a:xfrm>
        </p:spPr>
        <p:txBody>
          <a:bodyPr/>
          <a:lstStyle/>
          <a:p>
            <a:r>
              <a:rPr lang="es-ES" dirty="0">
                <a:latin typeface="Arial Rounded MT Bold" panose="020F0704030504030204" pitchFamily="34" charset="0"/>
              </a:rPr>
              <a:t>Predominio de las compañías multinacionales o </a:t>
            </a:r>
            <a:r>
              <a:rPr lang="es-ES" dirty="0" smtClean="0">
                <a:latin typeface="Arial Rounded MT Bold" panose="020F0704030504030204" pitchFamily="34" charset="0"/>
              </a:rPr>
              <a:t>transnacionales.</a:t>
            </a:r>
            <a:endParaRPr lang="es-ES" dirty="0">
              <a:latin typeface="Arial Rounded MT Bold" panose="020F0704030504030204" pitchFamily="34" charset="0"/>
            </a:endParaRPr>
          </a:p>
          <a:p>
            <a:pPr marL="82296" indent="0">
              <a:buNone/>
            </a:pPr>
            <a:endParaRPr lang="es-ES" dirty="0">
              <a:latin typeface="Arial Rounded MT Bold" panose="020F0704030504030204" pitchFamily="34" charset="0"/>
            </a:endParaRPr>
          </a:p>
          <a:p>
            <a:r>
              <a:rPr lang="es-ES" dirty="0">
                <a:latin typeface="Arial Rounded MT Bold" panose="020F0704030504030204" pitchFamily="34" charset="0"/>
              </a:rPr>
              <a:t>Producción supeditada según las necesidades de los países </a:t>
            </a:r>
            <a:r>
              <a:rPr lang="es-ES" dirty="0" smtClean="0">
                <a:latin typeface="Arial Rounded MT Bold" panose="020F0704030504030204" pitchFamily="34" charset="0"/>
              </a:rPr>
              <a:t>dominantes.</a:t>
            </a:r>
            <a:endParaRPr lang="es-ES" dirty="0">
              <a:latin typeface="Arial Rounded MT Bold" panose="020F0704030504030204" pitchFamily="34" charset="0"/>
            </a:endParaRPr>
          </a:p>
          <a:p>
            <a:pPr marL="82296" indent="0">
              <a:buNone/>
            </a:pPr>
            <a:endParaRPr lang="es-ES" dirty="0">
              <a:latin typeface="Arial Rounded MT Bold" panose="020F0704030504030204" pitchFamily="34" charset="0"/>
            </a:endParaRPr>
          </a:p>
          <a:p>
            <a:r>
              <a:rPr lang="es-ES" dirty="0">
                <a:latin typeface="Arial Rounded MT Bold" panose="020F0704030504030204" pitchFamily="34" charset="0"/>
              </a:rPr>
              <a:t>Continuo deterioro de los términos del </a:t>
            </a:r>
            <a:r>
              <a:rPr lang="es-ES" dirty="0" smtClean="0">
                <a:latin typeface="Arial Rounded MT Bold" panose="020F0704030504030204" pitchFamily="34" charset="0"/>
              </a:rPr>
              <a:t>intercambio.</a:t>
            </a:r>
            <a:endParaRPr lang="es-ES" dirty="0">
              <a:latin typeface="Arial Rounded MT Bold" panose="020F0704030504030204" pitchFamily="34" charset="0"/>
            </a:endParaRPr>
          </a:p>
          <a:p>
            <a:pPr marL="82296" indent="0">
              <a:buNone/>
            </a:pPr>
            <a:endParaRPr lang="es-ES" dirty="0">
              <a:latin typeface="Arial Rounded MT Bold" panose="020F0704030504030204" pitchFamily="34" charset="0"/>
            </a:endParaRPr>
          </a:p>
          <a:p>
            <a:r>
              <a:rPr lang="es-ES" dirty="0">
                <a:latin typeface="Arial Rounded MT Bold" panose="020F0704030504030204" pitchFamily="34" charset="0"/>
              </a:rPr>
              <a:t>Carácter interesado de la </a:t>
            </a:r>
            <a:r>
              <a:rPr lang="es-ES" dirty="0" smtClean="0">
                <a:latin typeface="Arial Rounded MT Bold" panose="020F0704030504030204" pitchFamily="34" charset="0"/>
              </a:rPr>
              <a:t>ayuda. </a:t>
            </a:r>
            <a:endParaRPr lang="es-ES" dirty="0">
              <a:latin typeface="Arial Rounded MT Bold" panose="020F070403050403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597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/>
              <a:t>Diálogo sobre el estado de la tierra, las semillas y los </a:t>
            </a:r>
            <a:r>
              <a:rPr lang="es-ES" sz="3600" b="1" dirty="0" smtClean="0"/>
              <a:t>alimentos</a:t>
            </a: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endParaRPr lang="es-ES" dirty="0"/>
          </a:p>
          <a:p>
            <a:pPr lvl="1"/>
            <a:r>
              <a:rPr lang="es-ES" dirty="0">
                <a:latin typeface="Arial Rounded MT Bold" panose="020F0704030504030204" pitchFamily="34" charset="0"/>
              </a:rPr>
              <a:t>Universidad de los Movimientos Populares (Coímbra)</a:t>
            </a:r>
          </a:p>
          <a:p>
            <a:pPr lvl="1"/>
            <a:endParaRPr lang="es-ES" dirty="0">
              <a:latin typeface="Arial Rounded MT Bold" panose="020F0704030504030204" pitchFamily="34" charset="0"/>
            </a:endParaRPr>
          </a:p>
          <a:p>
            <a:pPr lvl="1"/>
            <a:r>
              <a:rPr lang="es-ES" dirty="0">
                <a:latin typeface="Arial Rounded MT Bold" panose="020F0704030504030204" pitchFamily="34" charset="0"/>
              </a:rPr>
              <a:t>Análisis  sobre la reforma </a:t>
            </a:r>
            <a:r>
              <a:rPr lang="es-ES" dirty="0" smtClean="0">
                <a:latin typeface="Arial Rounded MT Bold" panose="020F0704030504030204" pitchFamily="34" charset="0"/>
              </a:rPr>
              <a:t>agraria</a:t>
            </a:r>
            <a:endParaRPr lang="es-ES" dirty="0">
              <a:latin typeface="Arial Rounded MT Bold" panose="020F0704030504030204" pitchFamily="34" charset="0"/>
            </a:endParaRPr>
          </a:p>
          <a:p>
            <a:pPr lvl="1"/>
            <a:endParaRPr lang="es-ES" dirty="0">
              <a:latin typeface="Arial Rounded MT Bold" panose="020F0704030504030204" pitchFamily="34" charset="0"/>
            </a:endParaRPr>
          </a:p>
          <a:p>
            <a:pPr lvl="1"/>
            <a:r>
              <a:rPr lang="es-ES" dirty="0">
                <a:latin typeface="Arial Rounded MT Bold" panose="020F0704030504030204" pitchFamily="34" charset="0"/>
              </a:rPr>
              <a:t>Mozambique, Sudáfrica, Ghana, España y </a:t>
            </a:r>
            <a:r>
              <a:rPr lang="es-ES" dirty="0" smtClean="0">
                <a:latin typeface="Arial Rounded MT Bold" panose="020F0704030504030204" pitchFamily="34" charset="0"/>
              </a:rPr>
              <a:t>Portugal </a:t>
            </a:r>
            <a:endParaRPr lang="es-ES" dirty="0">
              <a:latin typeface="Arial Rounded MT Bold" panose="020F070403050403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243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3851920" y="1268760"/>
            <a:ext cx="4464496" cy="2016224"/>
          </a:xfrm>
        </p:spPr>
        <p:txBody>
          <a:bodyPr anchor="t">
            <a:normAutofit/>
          </a:bodyPr>
          <a:lstStyle/>
          <a:p>
            <a:pPr algn="l"/>
            <a:r>
              <a:rPr lang="es-ES" sz="2800" b="1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elizabeth</a:t>
            </a:r>
            <a:r>
              <a:rPr lang="es-ES" sz="28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800" b="1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mpofu</a:t>
            </a:r>
            <a:r>
              <a:rPr lang="es-ES" sz="2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/>
            </a:r>
            <a:br>
              <a:rPr lang="es-ES" sz="2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es-E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/>
            </a:r>
            <a:br>
              <a:rPr lang="es-E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es-ES" sz="2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cofundadora </a:t>
            </a:r>
            <a:br>
              <a:rPr lang="es-ES" sz="2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es-ES" sz="2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del </a:t>
            </a:r>
            <a:r>
              <a:rPr lang="es-ES" sz="20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zimsoff</a:t>
            </a:r>
            <a:r>
              <a:rPr lang="es-ES" sz="2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y del </a:t>
            </a:r>
            <a:r>
              <a:rPr lang="es-ES" sz="20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esaff</a:t>
            </a:r>
            <a:endParaRPr lang="es-ES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9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3312367" cy="3384376"/>
          </a:xfrm>
        </p:spPr>
      </p:pic>
      <p:sp>
        <p:nvSpPr>
          <p:cNvPr id="8" name="7 Marcador de texto"/>
          <p:cNvSpPr>
            <a:spLocks noGrp="1"/>
          </p:cNvSpPr>
          <p:nvPr>
            <p:ph type="body" sz="half" idx="2"/>
          </p:nvPr>
        </p:nvSpPr>
        <p:spPr>
          <a:xfrm>
            <a:off x="467544" y="4437112"/>
            <a:ext cx="8208912" cy="937474"/>
          </a:xfrm>
        </p:spPr>
        <p:txBody>
          <a:bodyPr>
            <a:normAutofit lnSpcReduction="10000"/>
          </a:bodyPr>
          <a:lstStyle/>
          <a:p>
            <a:pPr algn="l"/>
            <a:r>
              <a:rPr lang="es-ES" sz="2000" b="1" dirty="0" smtClean="0">
                <a:latin typeface="Arial Rounded MT Bold" panose="020F0704030504030204" pitchFamily="34" charset="0"/>
              </a:rPr>
              <a:t>Actual coordinadora de las  organizaciones </a:t>
            </a:r>
          </a:p>
          <a:p>
            <a:pPr algn="l"/>
            <a:r>
              <a:rPr lang="es-ES" sz="2000" b="1" dirty="0" smtClean="0">
                <a:latin typeface="Arial Rounded MT Bold" panose="020F0704030504030204" pitchFamily="34" charset="0"/>
              </a:rPr>
              <a:t>de la vía campesina del áfrica subsahariana</a:t>
            </a:r>
          </a:p>
          <a:p>
            <a:pPr algn="l"/>
            <a:endParaRPr lang="es-ES" sz="1600" b="1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899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 modo de conclusión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s-ES" b="1" dirty="0">
                <a:latin typeface="Arial Rounded MT Bold" panose="020F0704030504030204" pitchFamily="34" charset="0"/>
              </a:rPr>
              <a:t>Mozambique: </a:t>
            </a:r>
          </a:p>
          <a:p>
            <a:endParaRPr lang="es-ES" b="1" dirty="0">
              <a:latin typeface="Arial Rounded MT Bold" panose="020F0704030504030204" pitchFamily="34" charset="0"/>
            </a:endParaRPr>
          </a:p>
          <a:p>
            <a:pPr lvl="1"/>
            <a:r>
              <a:rPr lang="es-ES" dirty="0" err="1">
                <a:latin typeface="Arial Rounded MT Bold" panose="020F0704030504030204" pitchFamily="34" charset="0"/>
              </a:rPr>
              <a:t>Prosavana</a:t>
            </a:r>
            <a:r>
              <a:rPr lang="es-ES" dirty="0" smtClean="0">
                <a:latin typeface="Arial Rounded MT Bold" panose="020F0704030504030204" pitchFamily="34" charset="0"/>
              </a:rPr>
              <a:t>, </a:t>
            </a:r>
            <a:r>
              <a:rPr lang="es-ES" dirty="0">
                <a:latin typeface="Arial Rounded MT Bold" panose="020F0704030504030204" pitchFamily="34" charset="0"/>
              </a:rPr>
              <a:t>REDD</a:t>
            </a:r>
            <a:r>
              <a:rPr lang="es-ES" dirty="0" smtClean="0">
                <a:latin typeface="Arial Rounded MT Bold" panose="020F0704030504030204" pitchFamily="34" charset="0"/>
              </a:rPr>
              <a:t>+ y </a:t>
            </a:r>
            <a:r>
              <a:rPr lang="es-ES" dirty="0" err="1" smtClean="0">
                <a:latin typeface="Arial Rounded MT Bold" panose="020F0704030504030204" pitchFamily="34" charset="0"/>
              </a:rPr>
              <a:t>wanbao</a:t>
            </a:r>
            <a:endParaRPr lang="es-ES" dirty="0">
              <a:latin typeface="Arial Rounded MT Bold" panose="020F0704030504030204" pitchFamily="34" charset="0"/>
            </a:endParaRPr>
          </a:p>
          <a:p>
            <a:pPr lvl="1"/>
            <a:endParaRPr lang="es-ES" dirty="0">
              <a:latin typeface="Arial Rounded MT Bold" panose="020F0704030504030204" pitchFamily="34" charset="0"/>
            </a:endParaRPr>
          </a:p>
          <a:p>
            <a:pPr lvl="1"/>
            <a:r>
              <a:rPr lang="es-ES" dirty="0">
                <a:latin typeface="Arial Rounded MT Bold" panose="020F0704030504030204" pitchFamily="34" charset="0"/>
              </a:rPr>
              <a:t>Brasil, </a:t>
            </a:r>
            <a:r>
              <a:rPr lang="es-ES" dirty="0" smtClean="0">
                <a:latin typeface="Arial Rounded MT Bold" panose="020F0704030504030204" pitchFamily="34" charset="0"/>
              </a:rPr>
              <a:t>china, India</a:t>
            </a:r>
            <a:r>
              <a:rPr lang="es-ES" dirty="0">
                <a:latin typeface="Arial Rounded MT Bold" panose="020F0704030504030204" pitchFamily="34" charset="0"/>
              </a:rPr>
              <a:t>, </a:t>
            </a:r>
            <a:r>
              <a:rPr lang="es-ES" dirty="0" smtClean="0">
                <a:latin typeface="Arial Rounded MT Bold" panose="020F0704030504030204" pitchFamily="34" charset="0"/>
              </a:rPr>
              <a:t>Japón y </a:t>
            </a:r>
            <a:r>
              <a:rPr lang="es-ES" dirty="0">
                <a:latin typeface="Arial Rounded MT Bold" panose="020F0704030504030204" pitchFamily="34" charset="0"/>
              </a:rPr>
              <a:t>R.U. </a:t>
            </a:r>
          </a:p>
          <a:p>
            <a:endParaRPr lang="es-E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27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514351" y="764704"/>
            <a:ext cx="7796030" cy="4609881"/>
          </a:xfrm>
        </p:spPr>
        <p:txBody>
          <a:bodyPr>
            <a:normAutofit/>
          </a:bodyPr>
          <a:lstStyle/>
          <a:p>
            <a:pPr marL="128016" indent="0">
              <a:buNone/>
            </a:pPr>
            <a:r>
              <a:rPr lang="es-ES" b="1" dirty="0" smtClean="0">
                <a:latin typeface="Arial Rounded MT Bold" panose="020F0704030504030204" pitchFamily="34" charset="0"/>
              </a:rPr>
              <a:t>Sudáfrica: </a:t>
            </a:r>
          </a:p>
          <a:p>
            <a:pPr marL="457200" lvl="1" indent="0">
              <a:buNone/>
            </a:pPr>
            <a:endParaRPr lang="es-ES" dirty="0">
              <a:latin typeface="Arial Rounded MT Bold" panose="020F0704030504030204" pitchFamily="34" charset="0"/>
            </a:endParaRPr>
          </a:p>
          <a:p>
            <a:pPr lvl="1"/>
            <a:r>
              <a:rPr lang="es-ES" dirty="0">
                <a:latin typeface="Arial Rounded MT Bold" panose="020F0704030504030204" pitchFamily="34" charset="0"/>
              </a:rPr>
              <a:t>Reforma agraria como un imperativo histórico de reparación</a:t>
            </a:r>
            <a:endParaRPr lang="es-ES" dirty="0"/>
          </a:p>
          <a:p>
            <a:pPr marL="402336" lvl="1" indent="0">
              <a:buNone/>
            </a:pPr>
            <a:endParaRPr lang="es-ES" dirty="0">
              <a:latin typeface="Arial Rounded MT Bold" panose="020F0704030504030204" pitchFamily="34" charset="0"/>
            </a:endParaRPr>
          </a:p>
          <a:p>
            <a:pPr lvl="1"/>
            <a:r>
              <a:rPr lang="es-ES" dirty="0">
                <a:latin typeface="Arial Rounded MT Bold" panose="020F0704030504030204" pitchFamily="34" charset="0"/>
              </a:rPr>
              <a:t>Comercio de </a:t>
            </a:r>
            <a:r>
              <a:rPr lang="es-ES" dirty="0" smtClean="0">
                <a:latin typeface="Arial Rounded MT Bold" panose="020F0704030504030204" pitchFamily="34" charset="0"/>
              </a:rPr>
              <a:t>exportación</a:t>
            </a:r>
          </a:p>
          <a:p>
            <a:pPr lvl="1"/>
            <a:endParaRPr lang="es-ES" dirty="0" smtClean="0">
              <a:latin typeface="Arial Rounded MT Bold" panose="020F0704030504030204" pitchFamily="34" charset="0"/>
            </a:endParaRPr>
          </a:p>
          <a:p>
            <a:pPr lvl="1"/>
            <a:r>
              <a:rPr lang="es-ES" dirty="0" smtClean="0">
                <a:latin typeface="Arial Rounded MT Bold" panose="020F0704030504030204" pitchFamily="34" charset="0"/>
              </a:rPr>
              <a:t>Multinacionales extranjeras operan en su propio suelo</a:t>
            </a:r>
            <a:endParaRPr lang="es-ES" dirty="0">
              <a:latin typeface="Arial Rounded MT Bold" panose="020F0704030504030204" pitchFamily="34" charset="0"/>
            </a:endParaRPr>
          </a:p>
          <a:p>
            <a:pPr marL="859536" lvl="1" indent="-457200"/>
            <a:endParaRPr lang="es-E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88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514351" y="692696"/>
            <a:ext cx="7796030" cy="468188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s-ES" b="1" dirty="0" smtClean="0">
                <a:latin typeface="Arial Rounded MT Bold" panose="020F0704030504030204" pitchFamily="34" charset="0"/>
              </a:rPr>
              <a:t>Zimbabue</a:t>
            </a:r>
            <a:endParaRPr lang="es-ES" b="1" dirty="0">
              <a:latin typeface="Arial Rounded MT Bold" panose="020F0704030504030204" pitchFamily="34" charset="0"/>
            </a:endParaRPr>
          </a:p>
          <a:p>
            <a:pPr marL="457200" lvl="1" indent="0">
              <a:buNone/>
            </a:pPr>
            <a:endParaRPr lang="es-ES" dirty="0">
              <a:latin typeface="Arial Rounded MT Bold" panose="020F0704030504030204" pitchFamily="34" charset="0"/>
            </a:endParaRPr>
          </a:p>
          <a:p>
            <a:pPr lvl="1"/>
            <a:r>
              <a:rPr lang="es-ES" dirty="0" smtClean="0">
                <a:latin typeface="Arial Rounded MT Bold" panose="020F0704030504030204" pitchFamily="34" charset="0"/>
              </a:rPr>
              <a:t>Reforma  agraria: aspectos que han de ser reconsiderados</a:t>
            </a:r>
            <a:endParaRPr lang="es-ES" dirty="0">
              <a:latin typeface="Arial Rounded MT Bold" panose="020F070403050403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293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514351" y="404664"/>
            <a:ext cx="7796030" cy="5544616"/>
          </a:xfrm>
        </p:spPr>
        <p:txBody>
          <a:bodyPr>
            <a:normAutofit/>
          </a:bodyPr>
          <a:lstStyle/>
          <a:p>
            <a:r>
              <a:rPr lang="es-ES" b="1" dirty="0" err="1">
                <a:latin typeface="Arial Rounded MT Bold" panose="020F0704030504030204" pitchFamily="34" charset="0"/>
              </a:rPr>
              <a:t>Mbuyi</a:t>
            </a:r>
            <a:r>
              <a:rPr lang="es-ES" b="1" dirty="0">
                <a:latin typeface="Arial Rounded MT Bold" panose="020F0704030504030204" pitchFamily="34" charset="0"/>
              </a:rPr>
              <a:t> </a:t>
            </a:r>
            <a:r>
              <a:rPr lang="es-ES" b="1" dirty="0" err="1">
                <a:latin typeface="Arial Rounded MT Bold" panose="020F0704030504030204" pitchFamily="34" charset="0"/>
              </a:rPr>
              <a:t>Kabunda</a:t>
            </a:r>
            <a:r>
              <a:rPr lang="es-ES" b="1" dirty="0">
                <a:latin typeface="Arial Rounded MT Bold" panose="020F0704030504030204" pitchFamily="34" charset="0"/>
              </a:rPr>
              <a:t>, </a:t>
            </a:r>
            <a:r>
              <a:rPr lang="es-ES" b="1" dirty="0" err="1">
                <a:latin typeface="Arial Rounded MT Bold" panose="020F0704030504030204" pitchFamily="34" charset="0"/>
              </a:rPr>
              <a:t>Elikia</a:t>
            </a:r>
            <a:r>
              <a:rPr lang="es-ES" b="1" dirty="0">
                <a:latin typeface="Arial Rounded MT Bold" panose="020F0704030504030204" pitchFamily="34" charset="0"/>
              </a:rPr>
              <a:t> </a:t>
            </a:r>
            <a:r>
              <a:rPr lang="es-ES" b="1" dirty="0" err="1">
                <a:latin typeface="Arial Rounded MT Bold" panose="020F0704030504030204" pitchFamily="34" charset="0"/>
              </a:rPr>
              <a:t>M´Bokolo</a:t>
            </a:r>
            <a:r>
              <a:rPr lang="es-ES" b="1" dirty="0">
                <a:latin typeface="Arial Rounded MT Bold" panose="020F0704030504030204" pitchFamily="34" charset="0"/>
              </a:rPr>
              <a:t> y </a:t>
            </a:r>
            <a:r>
              <a:rPr lang="es-ES" b="1" dirty="0" err="1" smtClean="0">
                <a:latin typeface="Arial Rounded MT Bold" panose="020F0704030504030204" pitchFamily="34" charset="0"/>
              </a:rPr>
              <a:t>Crowford</a:t>
            </a:r>
            <a:r>
              <a:rPr lang="es-ES" b="1" dirty="0" smtClean="0">
                <a:latin typeface="Arial Rounded MT Bold" panose="020F0704030504030204" pitchFamily="34" charset="0"/>
              </a:rPr>
              <a:t> </a:t>
            </a:r>
            <a:r>
              <a:rPr lang="es-ES" b="1" dirty="0">
                <a:latin typeface="Arial Rounded MT Bold" panose="020F0704030504030204" pitchFamily="34" charset="0"/>
              </a:rPr>
              <a:t>Young: </a:t>
            </a:r>
          </a:p>
          <a:p>
            <a:pPr lvl="1"/>
            <a:r>
              <a:rPr lang="es-ES" dirty="0">
                <a:latin typeface="Arial Rounded MT Bold" panose="020F0704030504030204" pitchFamily="34" charset="0"/>
              </a:rPr>
              <a:t>Teoría de la dependencia y el </a:t>
            </a:r>
            <a:r>
              <a:rPr lang="es-ES" dirty="0" err="1" smtClean="0">
                <a:latin typeface="Arial Rounded MT Bold" panose="020F0704030504030204" pitchFamily="34" charset="0"/>
              </a:rPr>
              <a:t>serkali</a:t>
            </a:r>
            <a:endParaRPr lang="es-ES" dirty="0">
              <a:latin typeface="Arial Rounded MT Bold" panose="020F0704030504030204" pitchFamily="34" charset="0"/>
            </a:endParaRPr>
          </a:p>
          <a:p>
            <a:pPr lvl="1"/>
            <a:endParaRPr lang="es-ES" b="1" dirty="0">
              <a:latin typeface="Arial Rounded MT Bold" panose="020F0704030504030204" pitchFamily="34" charset="0"/>
            </a:endParaRPr>
          </a:p>
          <a:p>
            <a:r>
              <a:rPr lang="es-ES" b="1" dirty="0" err="1">
                <a:latin typeface="Arial Rounded MT Bold" panose="020F0704030504030204" pitchFamily="34" charset="0"/>
              </a:rPr>
              <a:t>Guy</a:t>
            </a:r>
            <a:r>
              <a:rPr lang="es-ES" b="1" dirty="0">
                <a:latin typeface="Arial Rounded MT Bold" panose="020F0704030504030204" pitchFamily="34" charset="0"/>
              </a:rPr>
              <a:t> de </a:t>
            </a:r>
            <a:r>
              <a:rPr lang="es-ES" b="1" dirty="0" err="1">
                <a:latin typeface="Arial Rounded MT Bold" panose="020F0704030504030204" pitchFamily="34" charset="0"/>
              </a:rPr>
              <a:t>Bosschère</a:t>
            </a:r>
            <a:r>
              <a:rPr lang="es-ES" b="1" dirty="0">
                <a:latin typeface="Arial Rounded MT Bold" panose="020F0704030504030204" pitchFamily="34" charset="0"/>
              </a:rPr>
              <a:t>: </a:t>
            </a:r>
            <a:endParaRPr lang="es-ES" b="1" dirty="0" smtClean="0">
              <a:latin typeface="Arial Rounded MT Bold" panose="020F0704030504030204" pitchFamily="34" charset="0"/>
            </a:endParaRPr>
          </a:p>
          <a:p>
            <a:pPr lvl="1"/>
            <a:r>
              <a:rPr lang="es-ES" dirty="0" smtClean="0">
                <a:latin typeface="Arial Rounded MT Bold" panose="020F0704030504030204" pitchFamily="34" charset="0"/>
              </a:rPr>
              <a:t>Neocolonialismo realista</a:t>
            </a:r>
          </a:p>
          <a:p>
            <a:pPr marL="688086" lvl="1" indent="-285750"/>
            <a:endParaRPr lang="es-ES" dirty="0" smtClean="0">
              <a:latin typeface="Arial Rounded MT Bold" panose="020F0704030504030204" pitchFamily="34" charset="0"/>
            </a:endParaRPr>
          </a:p>
          <a:p>
            <a:pPr lvl="1"/>
            <a:r>
              <a:rPr lang="es-ES" dirty="0" smtClean="0">
                <a:latin typeface="Arial Rounded MT Bold" panose="020F0704030504030204" pitchFamily="34" charset="0"/>
              </a:rPr>
              <a:t>Neocolonialismo ultra</a:t>
            </a:r>
          </a:p>
          <a:p>
            <a:pPr marL="688086" lvl="1" indent="-285750"/>
            <a:endParaRPr lang="es-ES" dirty="0" smtClean="0">
              <a:latin typeface="Arial Rounded MT Bold" panose="020F0704030504030204" pitchFamily="34" charset="0"/>
            </a:endParaRPr>
          </a:p>
          <a:p>
            <a:pPr lvl="1"/>
            <a:r>
              <a:rPr lang="es-ES" dirty="0" err="1" smtClean="0">
                <a:latin typeface="Arial Rounded MT Bold" panose="020F0704030504030204" pitchFamily="34" charset="0"/>
              </a:rPr>
              <a:t>Endocolonización</a:t>
            </a:r>
            <a:endParaRPr lang="es-ES" dirty="0" smtClean="0">
              <a:latin typeface="Arial Rounded MT Bold" panose="020F0704030504030204" pitchFamily="34" charset="0"/>
            </a:endParaRPr>
          </a:p>
          <a:p>
            <a:pPr lvl="1"/>
            <a:endParaRPr lang="es-ES" dirty="0" smtClean="0">
              <a:latin typeface="Arial Rounded MT Bold" panose="020F0704030504030204" pitchFamily="34" charset="0"/>
            </a:endParaRPr>
          </a:p>
          <a:p>
            <a:r>
              <a:rPr lang="es-ES" b="1" dirty="0" smtClean="0">
                <a:latin typeface="Arial Rounded MT Bold" panose="020F0704030504030204" pitchFamily="34" charset="0"/>
              </a:rPr>
              <a:t>Neocolonialismo liberal</a:t>
            </a:r>
            <a:endParaRPr lang="es-ES" b="1" dirty="0">
              <a:latin typeface="Arial Rounded MT Bold" panose="020F070403050403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65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466072-4292-4B84-8B9F-11A99FD5A3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err="1"/>
              <a:t>mozambique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501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E9F853-AF85-470B-BA44-3F2CDA1959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1" y="548680"/>
            <a:ext cx="7796030" cy="5400600"/>
          </a:xfrm>
        </p:spPr>
        <p:txBody>
          <a:bodyPr anchor="ctr">
            <a:normAutofit fontScale="55000" lnSpcReduction="20000"/>
          </a:bodyPr>
          <a:lstStyle/>
          <a:p>
            <a:pPr marL="82296" indent="0">
              <a:buNone/>
            </a:pPr>
            <a:endParaRPr lang="es-ES" dirty="0">
              <a:latin typeface="Arial Rounded MT Bold" panose="020F0704030504030204" pitchFamily="34" charset="0"/>
            </a:endParaRPr>
          </a:p>
          <a:p>
            <a:r>
              <a:rPr lang="es-ES" sz="3400" b="1" dirty="0">
                <a:latin typeface="Arial Rounded MT Bold" panose="020F0704030504030204" pitchFamily="34" charset="0"/>
              </a:rPr>
              <a:t>Independencia: </a:t>
            </a:r>
          </a:p>
          <a:p>
            <a:endParaRPr lang="es-ES" sz="3400" dirty="0">
              <a:latin typeface="Arial Rounded MT Bold" panose="020F0704030504030204" pitchFamily="34" charset="0"/>
            </a:endParaRPr>
          </a:p>
          <a:p>
            <a:pPr lvl="1"/>
            <a:r>
              <a:rPr lang="es-ES" sz="2600" dirty="0">
                <a:latin typeface="Arial Rounded MT Bold" panose="020F0704030504030204" pitchFamily="34" charset="0"/>
              </a:rPr>
              <a:t>Colonatos</a:t>
            </a:r>
          </a:p>
          <a:p>
            <a:pPr lvl="1"/>
            <a:r>
              <a:rPr lang="es-ES" sz="2600" dirty="0">
                <a:latin typeface="Arial Rounded MT Bold" panose="020F0704030504030204" pitchFamily="34" charset="0"/>
              </a:rPr>
              <a:t>Parcelas de propiedad comunal</a:t>
            </a:r>
          </a:p>
          <a:p>
            <a:pPr marL="457200" lvl="1" indent="0">
              <a:buNone/>
            </a:pPr>
            <a:endParaRPr lang="es-ES" sz="2600" dirty="0">
              <a:latin typeface="Arial Rounded MT Bold" panose="020F0704030504030204" pitchFamily="34" charset="0"/>
            </a:endParaRPr>
          </a:p>
          <a:p>
            <a:r>
              <a:rPr lang="es-ES" sz="3400" b="1" dirty="0">
                <a:latin typeface="Arial Rounded MT Bold" panose="020F0704030504030204" pitchFamily="34" charset="0"/>
              </a:rPr>
              <a:t>Constitución de </a:t>
            </a:r>
            <a:r>
              <a:rPr lang="es-ES" sz="3400" b="1" dirty="0" smtClean="0">
                <a:latin typeface="Arial Rounded MT Bold" panose="020F0704030504030204" pitchFamily="34" charset="0"/>
              </a:rPr>
              <a:t>1975: </a:t>
            </a:r>
            <a:r>
              <a:rPr lang="es-ES" sz="3200" dirty="0" smtClean="0">
                <a:latin typeface="Arial Rounded MT Bold" panose="020F0704030504030204" pitchFamily="34" charset="0"/>
              </a:rPr>
              <a:t>LOS RECURSOS NATURALES PASAN A SER  PROPIEDAD DEL ESTADO</a:t>
            </a:r>
            <a:endParaRPr lang="es-ES" sz="3200" dirty="0">
              <a:latin typeface="Arial Rounded MT Bold" panose="020F0704030504030204" pitchFamily="34" charset="0"/>
            </a:endParaRPr>
          </a:p>
          <a:p>
            <a:endParaRPr lang="es-ES" sz="3400" dirty="0">
              <a:latin typeface="Arial Rounded MT Bold" panose="020F0704030504030204" pitchFamily="34" charset="0"/>
            </a:endParaRPr>
          </a:p>
          <a:p>
            <a:r>
              <a:rPr lang="es-ES" sz="3400" b="1" dirty="0" err="1">
                <a:latin typeface="Arial Rounded MT Bold" panose="020F0704030504030204" pitchFamily="34" charset="0"/>
              </a:rPr>
              <a:t>Samora</a:t>
            </a:r>
            <a:r>
              <a:rPr lang="es-ES" sz="3400" b="1" dirty="0">
                <a:latin typeface="Arial Rounded MT Bold" panose="020F0704030504030204" pitchFamily="34" charset="0"/>
              </a:rPr>
              <a:t> </a:t>
            </a:r>
            <a:r>
              <a:rPr lang="es-ES" sz="3400" b="1" dirty="0" err="1">
                <a:latin typeface="Arial Rounded MT Bold" panose="020F0704030504030204" pitchFamily="34" charset="0"/>
              </a:rPr>
              <a:t>Machel</a:t>
            </a:r>
            <a:r>
              <a:rPr lang="es-ES" sz="3400" b="1" dirty="0">
                <a:latin typeface="Arial Rounded MT Bold" panose="020F0704030504030204" pitchFamily="34" charset="0"/>
              </a:rPr>
              <a:t> </a:t>
            </a:r>
            <a:r>
              <a:rPr lang="es-ES" sz="3400" b="1" dirty="0" smtClean="0">
                <a:latin typeface="Arial Rounded MT Bold" panose="020F0704030504030204" pitchFamily="34" charset="0"/>
              </a:rPr>
              <a:t>(FRELIMO): </a:t>
            </a:r>
            <a:r>
              <a:rPr lang="es-ES" sz="3400" dirty="0" smtClean="0">
                <a:latin typeface="Arial Rounded MT Bold" panose="020F0704030504030204" pitchFamily="34" charset="0"/>
              </a:rPr>
              <a:t>granjas estatales</a:t>
            </a:r>
          </a:p>
          <a:p>
            <a:endParaRPr lang="es-ES" sz="3400" dirty="0">
              <a:latin typeface="Arial Rounded MT Bold" panose="020F0704030504030204" pitchFamily="34" charset="0"/>
            </a:endParaRPr>
          </a:p>
          <a:p>
            <a:r>
              <a:rPr lang="es-ES" sz="3400" b="1" dirty="0" smtClean="0">
                <a:latin typeface="Arial Rounded MT Bold" panose="020F0704030504030204" pitchFamily="34" charset="0"/>
              </a:rPr>
              <a:t>1983: </a:t>
            </a:r>
            <a:r>
              <a:rPr lang="es-ES" sz="3400" dirty="0" smtClean="0">
                <a:latin typeface="Arial Rounded MT Bold" panose="020F0704030504030204" pitchFamily="34" charset="0"/>
              </a:rPr>
              <a:t>Reformas agrarias</a:t>
            </a:r>
            <a:endParaRPr lang="es-ES" sz="3400" dirty="0">
              <a:latin typeface="Arial Rounded MT Bold" panose="020F0704030504030204" pitchFamily="34" charset="0"/>
            </a:endParaRPr>
          </a:p>
          <a:p>
            <a:endParaRPr lang="es-ES" sz="3400" dirty="0">
              <a:latin typeface="Arial Rounded MT Bold" panose="020F0704030504030204" pitchFamily="34" charset="0"/>
            </a:endParaRPr>
          </a:p>
          <a:p>
            <a:r>
              <a:rPr lang="es-ES" sz="3400" b="1" dirty="0">
                <a:latin typeface="Arial Rounded MT Bold" panose="020F0704030504030204" pitchFamily="34" charset="0"/>
              </a:rPr>
              <a:t>Guerra </a:t>
            </a:r>
            <a:r>
              <a:rPr lang="es-ES" sz="3400" b="1" dirty="0" smtClean="0">
                <a:latin typeface="Arial Rounded MT Bold" panose="020F0704030504030204" pitchFamily="34" charset="0"/>
              </a:rPr>
              <a:t>Civil (1977-1992)</a:t>
            </a:r>
            <a:endParaRPr lang="es-ES" sz="3400" b="1" dirty="0">
              <a:latin typeface="Arial Rounded MT Bold" panose="020F0704030504030204" pitchFamily="34" charset="0"/>
            </a:endParaRPr>
          </a:p>
          <a:p>
            <a:endParaRPr lang="es-ES" sz="2300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706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7AF455-1F0F-468A-95B0-DC24D5F703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8424936" cy="5688632"/>
          </a:xfrm>
        </p:spPr>
        <p:txBody>
          <a:bodyPr anchor="ctr">
            <a:normAutofit/>
          </a:bodyPr>
          <a:lstStyle/>
          <a:p>
            <a:r>
              <a:rPr lang="es-ES" sz="3600" b="1" dirty="0" smtClean="0">
                <a:latin typeface="Arial Rounded MT Bold" panose="020F0704030504030204" pitchFamily="34" charset="0"/>
              </a:rPr>
              <a:t> </a:t>
            </a:r>
            <a:r>
              <a:rPr lang="es-ES" sz="3200" b="1" dirty="0" smtClean="0">
                <a:latin typeface="Arial Rounded MT Bold" panose="020F0704030504030204" pitchFamily="34" charset="0"/>
              </a:rPr>
              <a:t>1986: muerte de </a:t>
            </a:r>
            <a:r>
              <a:rPr lang="es-ES" sz="3200" b="1" dirty="0" err="1" smtClean="0">
                <a:latin typeface="Arial Rounded MT Bold" panose="020F0704030504030204" pitchFamily="34" charset="0"/>
              </a:rPr>
              <a:t>samora</a:t>
            </a:r>
            <a:r>
              <a:rPr lang="es-ES" sz="3200" b="1" dirty="0" smtClean="0">
                <a:latin typeface="Arial Rounded MT Bold" panose="020F0704030504030204" pitchFamily="34" charset="0"/>
              </a:rPr>
              <a:t> </a:t>
            </a:r>
            <a:r>
              <a:rPr lang="es-ES" sz="3200" b="1" dirty="0" err="1" smtClean="0">
                <a:latin typeface="Arial Rounded MT Bold" panose="020F0704030504030204" pitchFamily="34" charset="0"/>
              </a:rPr>
              <a:t>machel</a:t>
            </a:r>
            <a:endParaRPr lang="es-ES" sz="3200" b="1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s-ES" sz="3200" b="1" dirty="0">
              <a:latin typeface="Arial Rounded MT Bold" panose="020F0704030504030204" pitchFamily="34" charset="0"/>
            </a:endParaRPr>
          </a:p>
          <a:p>
            <a:pPr lvl="2"/>
            <a:r>
              <a:rPr lang="es-ES" sz="2400" dirty="0">
                <a:latin typeface="Arial Rounded MT Bold" panose="020F0704030504030204" pitchFamily="34" charset="0"/>
              </a:rPr>
              <a:t>Proceso de paz con la RENAMO </a:t>
            </a:r>
            <a:endParaRPr lang="es-ES" sz="2400" dirty="0" smtClean="0">
              <a:latin typeface="Arial Rounded MT Bold" panose="020F0704030504030204" pitchFamily="34" charset="0"/>
            </a:endParaRPr>
          </a:p>
          <a:p>
            <a:pPr lvl="2"/>
            <a:endParaRPr lang="es-ES" sz="2400" dirty="0">
              <a:latin typeface="Arial Rounded MT Bold" panose="020F0704030504030204" pitchFamily="34" charset="0"/>
            </a:endParaRPr>
          </a:p>
          <a:p>
            <a:pPr lvl="2"/>
            <a:r>
              <a:rPr lang="es-ES" sz="2400" dirty="0">
                <a:latin typeface="Arial Rounded MT Bold" panose="020F0704030504030204" pitchFamily="34" charset="0"/>
              </a:rPr>
              <a:t>Programa de Ajuste </a:t>
            </a:r>
            <a:r>
              <a:rPr lang="es-ES" sz="2400" dirty="0" smtClean="0">
                <a:latin typeface="Arial Rounded MT Bold" panose="020F0704030504030204" pitchFamily="34" charset="0"/>
              </a:rPr>
              <a:t>Estructural</a:t>
            </a:r>
          </a:p>
          <a:p>
            <a:pPr lvl="2"/>
            <a:endParaRPr lang="es-ES" sz="2400" dirty="0">
              <a:latin typeface="Arial Rounded MT Bold" panose="020F0704030504030204" pitchFamily="34" charset="0"/>
            </a:endParaRPr>
          </a:p>
          <a:p>
            <a:pPr lvl="2"/>
            <a:r>
              <a:rPr lang="es-ES" sz="2400" dirty="0" smtClean="0">
                <a:latin typeface="Arial Rounded MT Bold" panose="020F0704030504030204" pitchFamily="34" charset="0"/>
              </a:rPr>
              <a:t>FINAL DEL PROCESO HACIA UNA AGRICULTURA SOCIALISTA</a:t>
            </a:r>
          </a:p>
          <a:p>
            <a:pPr marL="914400" lvl="2" indent="0">
              <a:buNone/>
            </a:pPr>
            <a:endParaRPr lang="es-ES" sz="2000" dirty="0" smtClean="0">
              <a:latin typeface="Arial Rounded MT Bold" panose="020F0704030504030204" pitchFamily="34" charset="0"/>
            </a:endParaRPr>
          </a:p>
          <a:p>
            <a:endParaRPr lang="es-ES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67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3649</TotalTime>
  <Words>1356</Words>
  <Application>Microsoft Office PowerPoint</Application>
  <PresentationFormat>Presentación en pantalla (4:3)</PresentationFormat>
  <Paragraphs>368</Paragraphs>
  <Slides>54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61" baseType="lpstr">
      <vt:lpstr>Arial Rounded MT Bold</vt:lpstr>
      <vt:lpstr>Gill Sans MT</vt:lpstr>
      <vt:lpstr>Arial</vt:lpstr>
      <vt:lpstr>Berlin Sans FB</vt:lpstr>
      <vt:lpstr>Impact</vt:lpstr>
      <vt:lpstr>Wingdings 2</vt:lpstr>
      <vt:lpstr>Evento principal</vt:lpstr>
      <vt:lpstr>Neocolonialismo  y Movimientos campesinos en el áfrica austral: </vt:lpstr>
      <vt:lpstr>Neocolonialismo </vt:lpstr>
      <vt:lpstr>Presentación de PowerPoint</vt:lpstr>
      <vt:lpstr>Presentación de PowerPoint</vt:lpstr>
      <vt:lpstr>Presentación de PowerPoint</vt:lpstr>
      <vt:lpstr>Presentación de PowerPoint</vt:lpstr>
      <vt:lpstr>mozambique</vt:lpstr>
      <vt:lpstr>Presentación de PowerPoint</vt:lpstr>
      <vt:lpstr>Presentación de PowerPoint</vt:lpstr>
      <vt:lpstr>Presentación de PowerPoint</vt:lpstr>
      <vt:lpstr>Presentación de PowerPoint</vt:lpstr>
      <vt:lpstr>NoT to prosavana</vt:lpstr>
      <vt:lpstr>Presentación de PowerPoint</vt:lpstr>
      <vt:lpstr>“Not to prosavana”</vt:lpstr>
      <vt:lpstr>UNaC</vt:lpstr>
      <vt:lpstr>Soberanía alimentaria</vt:lpstr>
      <vt:lpstr>Presentación de PowerPoint</vt:lpstr>
      <vt:lpstr>Presentación de PowerPoint</vt:lpstr>
      <vt:lpstr>Contra el comercio de carbono y el redd+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PROYECTO WANBAO</vt:lpstr>
      <vt:lpstr>Presentación de PowerPoint</vt:lpstr>
      <vt:lpstr>“Trabajamos para que sea la mujer quien tome sus decisiones, sin esperar a que el hombre lo haga por ella”</vt:lpstr>
      <vt:lpstr>Sudáfrica</vt:lpstr>
      <vt:lpstr>Del apartheid  al neoliberalismo</vt:lpstr>
      <vt:lpstr>Presentación de PowerPoint</vt:lpstr>
      <vt:lpstr>Presentación de PowerPoint</vt:lpstr>
      <vt:lpstr>PROBLEMÁTICA HISTÓRICA SIN RESOLVER</vt:lpstr>
      <vt:lpstr>Presentación de PowerPoint</vt:lpstr>
      <vt:lpstr>Protestas contra la esclavitud  y lentitud de la reforma agraria</vt:lpstr>
      <vt:lpstr>Presentación de PowerPoint</vt:lpstr>
      <vt:lpstr>Durban contra el cambio climático </vt:lpstr>
      <vt:lpstr>Presentación de PowerPoint</vt:lpstr>
      <vt:lpstr>Presentación de PowerPoint</vt:lpstr>
      <vt:lpstr>zimbabue</vt:lpstr>
      <vt:lpstr>independencia</vt:lpstr>
      <vt:lpstr>Presentación de PowerPoint</vt:lpstr>
      <vt:lpstr>Presentación de PowerPoint</vt:lpstr>
      <vt:lpstr>Presentación de PowerPoint</vt:lpstr>
      <vt:lpstr>Presentación de PowerPoint</vt:lpstr>
      <vt:lpstr>Zimsoff </vt:lpstr>
      <vt:lpstr>FERIA DE SEMILLAS LOCALES</vt:lpstr>
      <vt:lpstr>FERIA DE SEMILLAS LOCALES</vt:lpstr>
      <vt:lpstr>Diálogo sobre el estado de la tierra, las semillas y los alimentos </vt:lpstr>
      <vt:lpstr>elizabeth mpofu  cofundadora  del zimsoff y del esaff</vt:lpstr>
      <vt:lpstr>A modo de conclusión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Sudáfrica</dc:title>
  <dc:creator>Biblioteca</dc:creator>
  <cp:lastModifiedBy>ULPGC</cp:lastModifiedBy>
  <cp:revision>84</cp:revision>
  <dcterms:modified xsi:type="dcterms:W3CDTF">2017-10-20T14:20:59Z</dcterms:modified>
</cp:coreProperties>
</file>